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embeddedFontLst>
    <p:embeddedFont>
      <p:font typeface="Roboto Mono Medium"/>
      <p:regular r:id="rId31"/>
      <p:bold r:id="rId32"/>
      <p:italic r:id="rId33"/>
      <p:boldItalic r:id="rId34"/>
    </p:embeddedFont>
    <p:embeddedFont>
      <p:font typeface="Roboto"/>
      <p:regular r:id="rId35"/>
      <p:bold r:id="rId36"/>
      <p:italic r:id="rId37"/>
      <p:boldItalic r:id="rId38"/>
    </p:embeddedFont>
    <p:embeddedFont>
      <p:font typeface="Lobster"/>
      <p:regular r:id="rId39"/>
    </p:embeddedFont>
    <p:embeddedFont>
      <p:font typeface="Poppins"/>
      <p:regular r:id="rId40"/>
      <p:bold r:id="rId41"/>
      <p:italic r:id="rId42"/>
      <p:boldItalic r:id="rId43"/>
    </p:embeddedFont>
    <p:embeddedFont>
      <p:font typeface="Roboto Mon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font" Target="fonts/Lobster-regular.fntdata"/><Relationship Id="rId18" Type="http://schemas.openxmlformats.org/officeDocument/2006/relationships/slide" Target="slides/slide12.xml"/><Relationship Id="rId42" Type="http://schemas.openxmlformats.org/officeDocument/2006/relationships/font" Target="fonts/Poppins-italic.fntdata"/><Relationship Id="rId21" Type="http://schemas.openxmlformats.org/officeDocument/2006/relationships/slide" Target="slides/slide15.xml"/><Relationship Id="rId47" Type="http://schemas.openxmlformats.org/officeDocument/2006/relationships/font" Target="fonts/RobotoMono-boldItalic.fntdata"/><Relationship Id="rId34" Type="http://schemas.openxmlformats.org/officeDocument/2006/relationships/font" Target="fonts/RobotoMonoMedium-boldItalic.fntdata"/><Relationship Id="rId50" Type="http://schemas.openxmlformats.org/officeDocument/2006/relationships/customXml" Target="../customXml/item3.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font" Target="fonts/Poppins-regular.fntdata"/><Relationship Id="rId24" Type="http://schemas.openxmlformats.org/officeDocument/2006/relationships/slide" Target="slides/slide18.xml"/><Relationship Id="rId45" Type="http://schemas.openxmlformats.org/officeDocument/2006/relationships/font" Target="fonts/RobotoMono-bold.fntdata"/><Relationship Id="rId11" Type="http://schemas.openxmlformats.org/officeDocument/2006/relationships/slide" Target="slides/slide5.xml"/><Relationship Id="rId32" Type="http://schemas.openxmlformats.org/officeDocument/2006/relationships/font" Target="fonts/RobotoMonoMedium-bold.fntdata"/><Relationship Id="rId37" Type="http://schemas.openxmlformats.org/officeDocument/2006/relationships/font" Target="fonts/Roboto-italic.fntdata"/><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2.xml"/><Relationship Id="rId15" Type="http://schemas.openxmlformats.org/officeDocument/2006/relationships/slide" Target="slides/slide9.xml"/><Relationship Id="rId36" Type="http://schemas.openxmlformats.org/officeDocument/2006/relationships/font" Target="fonts/Roboto-bold.fntdata"/><Relationship Id="rId49" Type="http://schemas.openxmlformats.org/officeDocument/2006/relationships/customXml" Target="../customXml/item2.xml"/><Relationship Id="rId44" Type="http://schemas.openxmlformats.org/officeDocument/2006/relationships/font" Target="fonts/RobotoMono-regular.fntdata"/><Relationship Id="rId31" Type="http://schemas.openxmlformats.org/officeDocument/2006/relationships/font" Target="fonts/RobotoMonoMedium-regular.fnt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3" Type="http://schemas.openxmlformats.org/officeDocument/2006/relationships/font" Target="fonts/Poppins-boldItalic.fntdata"/><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Roboto-regular.fntdata"/><Relationship Id="rId14" Type="http://schemas.openxmlformats.org/officeDocument/2006/relationships/slide" Target="slides/slide8.xml"/><Relationship Id="rId48"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presProps" Target="presProps.xml"/><Relationship Id="rId46" Type="http://schemas.openxmlformats.org/officeDocument/2006/relationships/font" Target="fonts/RobotoMono-italic.fntdata"/><Relationship Id="rId25" Type="http://schemas.openxmlformats.org/officeDocument/2006/relationships/slide" Target="slides/slide19.xml"/><Relationship Id="rId33" Type="http://schemas.openxmlformats.org/officeDocument/2006/relationships/font" Target="fonts/RobotoMonoMedium-italic.fntdata"/><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font" Target="fonts/Roboto-boldItalic.fntdata"/><Relationship Id="rId20" Type="http://schemas.openxmlformats.org/officeDocument/2006/relationships/slide" Target="slides/slide14.xml"/><Relationship Id="rId41" Type="http://schemas.openxmlformats.org/officeDocument/2006/relationships/font" Target="fonts/Poppins-bold.fntdata"/><Relationship Id="rId1" Type="http://schemas.openxmlformats.org/officeDocument/2006/relationships/theme" Target="theme/theme1.xml"/><Relationship Id="rId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inket.io/python/6b3aa9d269"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thisisengineering?utm_source=unsplash&amp;utm_medium=referral&amp;utm_content=creditCopyText" TargetMode="External"/><Relationship Id="rId3" Type="http://schemas.openxmlformats.org/officeDocument/2006/relationships/hyperlink" Target="https://unsplash.com/@thisisengineering?utm_source=unsplash&amp;utm_medium=referral&amp;utm_content=creditCopyText" TargetMode="External"/><Relationship Id="rId4" Type="http://schemas.openxmlformats.org/officeDocument/2006/relationships/hyperlink" Target="https://unsplash.com/s/photos/engineer-woman?utm_source=unsplash&amp;utm_medium=referral&amp;utm_content=creditCopyText" TargetMode="External"/><Relationship Id="rId5" Type="http://schemas.openxmlformats.org/officeDocument/2006/relationships/hyperlink" Target="https://unsplash.com/s/photos/engineer-woman?utm_source=unsplash&amp;utm_medium=referral&amp;utm_content=creditCopyText"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thisisengineering?utm_source=unsplash&amp;utm_medium=referral&amp;utm_content=creditCopyText" TargetMode="External"/><Relationship Id="rId3" Type="http://schemas.openxmlformats.org/officeDocument/2006/relationships/hyperlink" Target="https://unsplash.com/@thisisengineering?utm_source=unsplash&amp;utm_medium=referral&amp;utm_content=creditCopyText" TargetMode="External"/><Relationship Id="rId4" Type="http://schemas.openxmlformats.org/officeDocument/2006/relationships/hyperlink" Target="https://unsplash.com/s/photos/engineer-woman?utm_source=unsplash&amp;utm_medium=referral&amp;utm_content=creditCopyText" TargetMode="External"/><Relationship Id="rId5" Type="http://schemas.openxmlformats.org/officeDocument/2006/relationships/hyperlink" Target="https://unsplash.com/s/photos/engineer-woman?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a727f24e9_3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a727f24e9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These slides are </a:t>
            </a:r>
            <a:r>
              <a:rPr b="1" lang="en"/>
              <a:t>designed</a:t>
            </a:r>
            <a:r>
              <a:rPr b="1" lang="en"/>
              <a:t> to be used by volunteers from software development backgrounds.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The content is intended to be suitable for students working towards a National q</a:t>
            </a:r>
            <a:r>
              <a:rPr b="1" lang="en"/>
              <a:t>ualification</a:t>
            </a:r>
            <a:r>
              <a:rPr b="1" lang="en"/>
              <a:t> in Computing Science, in particular the “Software Development” Unit.</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497a2f15d_0_1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497a2f15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Volunteer X</a:t>
            </a:r>
            <a:endParaRPr b="1"/>
          </a:p>
          <a:p>
            <a:pPr indent="0" lvl="0" marL="0" rtl="0" algn="l">
              <a:spcBef>
                <a:spcPts val="0"/>
              </a:spcBef>
              <a:spcAft>
                <a:spcPts val="0"/>
              </a:spcAft>
              <a:buNone/>
            </a:pPr>
            <a:r>
              <a:rPr lang="en"/>
              <a:t>What do you think makes good code? What are we looking for in a code review? What makes good 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Take 1 minute to choose your top 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“Teacher name, could you time us for a minute?”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Okay great, tell us in the chat your top 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*discuss*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497a2f15d_0_16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497a2f15d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point of this slide isn’t to exhaustively read the list, it’s to give a feel for ‘real world practices’]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Volunteer X</a:t>
            </a:r>
            <a:endParaRPr/>
          </a:p>
          <a:p>
            <a:pPr indent="0" lvl="0" marL="0" rtl="0" algn="l">
              <a:spcBef>
                <a:spcPts val="0"/>
              </a:spcBef>
              <a:spcAft>
                <a:spcPts val="0"/>
              </a:spcAft>
              <a:buNone/>
            </a:pPr>
            <a:r>
              <a:rPr lang="en"/>
              <a:t>Well this is what Google does in a code review. This is the real documentation that Google developers have to follow.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Just looking at this list really quickly, </a:t>
            </a:r>
            <a:r>
              <a:rPr lang="en"/>
              <a:t>they</a:t>
            </a:r>
            <a:r>
              <a:rPr lang="en"/>
              <a:t> talk about </a:t>
            </a:r>
            <a:r>
              <a:rPr lang="en"/>
              <a:t>things</a:t>
            </a:r>
            <a:r>
              <a:rPr lang="en"/>
              <a:t> like “the code is well-designed, the code isn’t more complex than it </a:t>
            </a:r>
            <a:r>
              <a:rPr lang="en"/>
              <a:t>needs</a:t>
            </a:r>
            <a:r>
              <a:rPr lang="en"/>
              <a:t> to be, the developer used clear names for everything, comments are clear and useful”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Look at the paragraph at the bottom “Make sure to review every line of code you’ve been asked to review, look at the </a:t>
            </a:r>
            <a:r>
              <a:rPr lang="en"/>
              <a:t>context</a:t>
            </a:r>
            <a:r>
              <a:rPr lang="en"/>
              <a:t>, make sure you’re improving code </a:t>
            </a:r>
            <a:r>
              <a:rPr lang="en"/>
              <a:t>health</a:t>
            </a:r>
            <a:r>
              <a:rPr lang="en"/>
              <a:t>, and </a:t>
            </a:r>
            <a:r>
              <a:rPr lang="en"/>
              <a:t>complement</a:t>
            </a:r>
            <a:r>
              <a:rPr lang="en"/>
              <a:t> </a:t>
            </a:r>
            <a:r>
              <a:rPr lang="en"/>
              <a:t>developers</a:t>
            </a:r>
            <a:r>
              <a:rPr lang="en"/>
              <a:t> on good things </a:t>
            </a:r>
            <a:r>
              <a:rPr lang="en"/>
              <a:t>that</a:t>
            </a:r>
            <a:r>
              <a:rPr lang="en"/>
              <a:t> they do” It’s not an exam, it’s about helping each other write better 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not about finding bugs, or how fast it runs, it’s all about making readable code. Which is one of most important skills you need to be a software developer.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880509ec2_0_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880509ec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Volunteer X</a:t>
            </a:r>
            <a:endParaRPr b="1"/>
          </a:p>
          <a:p>
            <a:pPr indent="0" lvl="0" marL="0" rtl="0" algn="l">
              <a:spcBef>
                <a:spcPts val="0"/>
              </a:spcBef>
              <a:spcAft>
                <a:spcPts val="0"/>
              </a:spcAft>
              <a:buNone/>
            </a:pPr>
            <a:r>
              <a:rPr lang="en"/>
              <a:t>Good code is all about readability.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Here’s why it matters.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code is readable, and easy to understand - we can find and fix bugs much more easily.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work in teams, so if someone can’t understand it, they can’t contribute!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 code will be around for a long time, so people in future need to be able to extend it, or add new features.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Imagine if the code wasn’t </a:t>
            </a:r>
            <a:r>
              <a:rPr lang="en"/>
              <a:t>readable</a:t>
            </a:r>
            <a:r>
              <a:rPr lang="en"/>
              <a:t>, we’d end up starting over and over again - that would be slow, and expensive.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497a2f15d_0_2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497a2f15d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Volunteer X</a:t>
            </a:r>
            <a:endParaRPr b="1"/>
          </a:p>
          <a:p>
            <a:pPr indent="0" lvl="0" marL="0" rtl="0" algn="l">
              <a:spcBef>
                <a:spcPts val="0"/>
              </a:spcBef>
              <a:spcAft>
                <a:spcPts val="0"/>
              </a:spcAft>
              <a:buNone/>
            </a:pPr>
            <a:r>
              <a:rPr lang="en"/>
              <a:t>Let’s look at an example of some 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Have</a:t>
            </a:r>
            <a:r>
              <a:rPr lang="en"/>
              <a:t> any of you ever used JavaScript before? Tell us in the chat!</a:t>
            </a:r>
            <a:endParaRPr/>
          </a:p>
          <a:p>
            <a:pPr indent="0" lvl="0" marL="0" rtl="0" algn="l">
              <a:spcBef>
                <a:spcPts val="0"/>
              </a:spcBef>
              <a:spcAft>
                <a:spcPts val="0"/>
              </a:spcAft>
              <a:buNone/>
            </a:pPr>
            <a:r>
              <a:rPr lang="en"/>
              <a:t>If code is well written, we should be able to understand it, even if we don’t know the language.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do you think this code does? Leave a message in the chat.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 you think it’s good code? It has </a:t>
            </a:r>
            <a:r>
              <a:rPr lang="en"/>
              <a:t>comments, it’s spaced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 say this code could be better, we don’t know what it’s converting do we. What is the data_in? And what is the data_out? We just don’t know the context.</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880509ec2_0_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880509ec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Volunteer X</a:t>
            </a:r>
            <a:endParaRPr b="1"/>
          </a:p>
          <a:p>
            <a:pPr indent="0" lvl="0" marL="0" rtl="0" algn="l">
              <a:spcBef>
                <a:spcPts val="0"/>
              </a:spcBef>
              <a:spcAft>
                <a:spcPts val="0"/>
              </a:spcAft>
              <a:buNone/>
            </a:pPr>
            <a:r>
              <a:rPr lang="en"/>
              <a:t>Here’s the code again, but with </a:t>
            </a:r>
            <a:r>
              <a:rPr lang="en"/>
              <a:t>different</a:t>
            </a:r>
            <a:r>
              <a:rPr lang="en"/>
              <a:t> variable names.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Tell me in the chat what the program does, is it what you expected?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 you think you’d now be able to change it to convert kilometres to metres, or anything else?</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497a2f15d_0_28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1497a2f15d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Volunteer X</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Let’s look at one more example.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Have any of you ever heard of Swift? It’s what apps and programs for Apple devices are made 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do you think this code does? Leave a message in the chat.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880509ec2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1880509ec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Volunteer X</a:t>
            </a:r>
            <a:endParaRPr b="1"/>
          </a:p>
          <a:p>
            <a:pPr indent="0" lvl="0" marL="0" rtl="0" algn="l">
              <a:spcBef>
                <a:spcPts val="0"/>
              </a:spcBef>
              <a:spcAft>
                <a:spcPts val="0"/>
              </a:spcAft>
              <a:buNone/>
            </a:pPr>
            <a:r>
              <a:rPr lang="en"/>
              <a:t>You can read this code out aloud, it makes sense!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the same code, but with better variable names, it’s just like english. Good code should be what we call self-documenting, we try to write code so clear, it doesn’t even need comments to explain what’s going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needed to change the welcome message, could you do it? What line would you edit?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497a2f15d_0_3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497a2f15d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Volunteer X</a:t>
            </a:r>
            <a:endParaRPr b="1">
              <a:solidFill>
                <a:schemeClr val="dk1"/>
              </a:solidFill>
            </a:endParaRPr>
          </a:p>
          <a:p>
            <a:pPr indent="0" lvl="0" marL="0" rtl="0" algn="l">
              <a:spcBef>
                <a:spcPts val="0"/>
              </a:spcBef>
              <a:spcAft>
                <a:spcPts val="0"/>
              </a:spcAft>
              <a:buNone/>
            </a:pPr>
            <a:r>
              <a:rPr lang="en">
                <a:solidFill>
                  <a:schemeClr val="dk1"/>
                </a:solidFill>
              </a:rPr>
              <a:t>Let’s do a bit of a code review together.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We’ve got a small Python program that a developer has sent for code review. They’ve told us it works, and sent these rules along with the code.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Gameplay description:</a:t>
            </a:r>
            <a:endParaRPr>
              <a:solidFill>
                <a:schemeClr val="dk1"/>
              </a:solidFill>
            </a:endParaRPr>
          </a:p>
          <a:p>
            <a:pPr indent="0" lvl="0" marL="457200" rtl="0" algn="l">
              <a:spcBef>
                <a:spcPts val="0"/>
              </a:spcBef>
              <a:spcAft>
                <a:spcPts val="0"/>
              </a:spcAft>
              <a:buNone/>
            </a:pPr>
            <a:r>
              <a:rPr lang="en">
                <a:solidFill>
                  <a:schemeClr val="dk1"/>
                </a:solidFill>
              </a:rPr>
              <a:t>Ask the player for a letter</a:t>
            </a:r>
            <a:endParaRPr>
              <a:solidFill>
                <a:schemeClr val="dk1"/>
              </a:solidFill>
            </a:endParaRPr>
          </a:p>
          <a:p>
            <a:pPr indent="0" lvl="0" marL="457200" rtl="0" algn="l">
              <a:spcBef>
                <a:spcPts val="0"/>
              </a:spcBef>
              <a:spcAft>
                <a:spcPts val="0"/>
              </a:spcAft>
              <a:buNone/>
            </a:pPr>
            <a:r>
              <a:rPr lang="en">
                <a:solidFill>
                  <a:schemeClr val="dk1"/>
                </a:solidFill>
              </a:rPr>
              <a:t>Check if the letter is in today’s word</a:t>
            </a:r>
            <a:endParaRPr>
              <a:solidFill>
                <a:schemeClr val="dk1"/>
              </a:solidFill>
            </a:endParaRPr>
          </a:p>
          <a:p>
            <a:pPr indent="457200" lvl="0" marL="457200" rtl="0" algn="l">
              <a:spcBef>
                <a:spcPts val="0"/>
              </a:spcBef>
              <a:spcAft>
                <a:spcPts val="0"/>
              </a:spcAft>
              <a:buNone/>
            </a:pPr>
            <a:r>
              <a:rPr lang="en">
                <a:solidFill>
                  <a:schemeClr val="dk1"/>
                </a:solidFill>
              </a:rPr>
              <a:t>If yes: Keep track of where in the word it is</a:t>
            </a:r>
            <a:endParaRPr>
              <a:solidFill>
                <a:schemeClr val="dk1"/>
              </a:solidFill>
            </a:endParaRPr>
          </a:p>
          <a:p>
            <a:pPr indent="0" lvl="0" marL="457200" rtl="0" algn="l">
              <a:spcBef>
                <a:spcPts val="0"/>
              </a:spcBef>
              <a:spcAft>
                <a:spcPts val="0"/>
              </a:spcAft>
              <a:buNone/>
            </a:pPr>
            <a:r>
              <a:rPr lang="en">
                <a:solidFill>
                  <a:schemeClr val="dk1"/>
                </a:solidFill>
              </a:rPr>
              <a:t>Show how much of the word the player has guessed correctly</a:t>
            </a:r>
            <a:endParaRPr>
              <a:solidFill>
                <a:schemeClr val="dk1"/>
              </a:solidFill>
            </a:endParaRPr>
          </a:p>
          <a:p>
            <a:pPr indent="0" lvl="0" marL="457200" rtl="0" algn="l">
              <a:spcBef>
                <a:spcPts val="0"/>
              </a:spcBef>
              <a:spcAft>
                <a:spcPts val="0"/>
              </a:spcAft>
              <a:buNone/>
            </a:pPr>
            <a:r>
              <a:rPr lang="en">
                <a:solidFill>
                  <a:schemeClr val="dk1"/>
                </a:solidFill>
              </a:rPr>
              <a:t>Check if the player has guessed the whole word</a:t>
            </a:r>
            <a:endParaRPr>
              <a:solidFill>
                <a:schemeClr val="dk1"/>
              </a:solidFill>
            </a:endParaRPr>
          </a:p>
          <a:p>
            <a:pPr indent="457200" lvl="0" marL="457200" rtl="0" algn="l">
              <a:spcBef>
                <a:spcPts val="0"/>
              </a:spcBef>
              <a:spcAft>
                <a:spcPts val="0"/>
              </a:spcAft>
              <a:buNone/>
            </a:pPr>
            <a:r>
              <a:rPr lang="en">
                <a:solidFill>
                  <a:schemeClr val="dk1"/>
                </a:solidFill>
              </a:rPr>
              <a:t>If yes: Congratulations message</a:t>
            </a:r>
            <a:endParaRPr>
              <a:solidFill>
                <a:schemeClr val="dk1"/>
              </a:solidFill>
            </a:endParaRPr>
          </a:p>
          <a:p>
            <a:pPr indent="457200" lvl="0" marL="457200" rtl="0" algn="l">
              <a:spcBef>
                <a:spcPts val="0"/>
              </a:spcBef>
              <a:spcAft>
                <a:spcPts val="0"/>
              </a:spcAft>
              <a:buNone/>
            </a:pPr>
            <a:r>
              <a:rPr lang="en">
                <a:solidFill>
                  <a:schemeClr val="dk1"/>
                </a:solidFill>
              </a:rPr>
              <a:t>If no: Go back to 1.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497a2f15d_0_5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497a2f15d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a:t>[This image is a backup incase of issues with Trinket]</a:t>
            </a:r>
            <a:endParaRPr b="1"/>
          </a:p>
          <a:p>
            <a:pPr indent="-298450" lvl="0" marL="457200" rtl="0" algn="l">
              <a:spcBef>
                <a:spcPts val="0"/>
              </a:spcBef>
              <a:spcAft>
                <a:spcPts val="0"/>
              </a:spcAft>
              <a:buSzPts val="1100"/>
              <a:buAutoNum type="arabicParenR"/>
            </a:pPr>
            <a:r>
              <a:rPr b="1" lang="en"/>
              <a:t>Open Trinket and screenshare </a:t>
            </a:r>
            <a:r>
              <a:rPr lang="en" u="sng">
                <a:solidFill>
                  <a:schemeClr val="hlink"/>
                </a:solidFill>
                <a:hlinkClick r:id="rId2"/>
              </a:rPr>
              <a:t>https://trinket.io/python/6b3aa9d269</a:t>
            </a:r>
            <a:endParaRPr/>
          </a:p>
          <a:p>
            <a:pPr indent="-298450" lvl="0" marL="457200" rtl="0" algn="l">
              <a:spcBef>
                <a:spcPts val="0"/>
              </a:spcBef>
              <a:spcAft>
                <a:spcPts val="0"/>
              </a:spcAft>
              <a:buSzPts val="1100"/>
              <a:buAutoNum type="arabicParenR"/>
            </a:pPr>
            <a:r>
              <a:rPr b="1" lang="en"/>
              <a:t>Run the code, and play the game together to make sure it’s working</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Imagine this is a code </a:t>
            </a:r>
            <a:r>
              <a:rPr lang="en"/>
              <a:t>review</a:t>
            </a:r>
            <a:r>
              <a:rPr lang="en"/>
              <a:t>, and you’re the reviewer. In the chat tell us what comments you’d make. Tell us: the line number, and your comment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*discuss the comments and make some changes*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examples:</a:t>
            </a:r>
            <a:endParaRPr/>
          </a:p>
          <a:p>
            <a:pPr indent="0" lvl="0" marL="457200" rtl="0" algn="l">
              <a:spcBef>
                <a:spcPts val="0"/>
              </a:spcBef>
              <a:spcAft>
                <a:spcPts val="0"/>
              </a:spcAft>
              <a:buNone/>
            </a:pPr>
            <a:r>
              <a:rPr lang="en"/>
              <a:t>w -&gt; mystery_word</a:t>
            </a:r>
            <a:endParaRPr/>
          </a:p>
          <a:p>
            <a:pPr indent="0" lvl="0" marL="457200" rtl="0" algn="l">
              <a:spcBef>
                <a:spcPts val="0"/>
              </a:spcBef>
              <a:spcAft>
                <a:spcPts val="0"/>
              </a:spcAft>
              <a:buNone/>
            </a:pPr>
            <a:r>
              <a:rPr lang="en"/>
              <a:t>u</a:t>
            </a:r>
            <a:r>
              <a:rPr lang="en"/>
              <a:t>w -&gt; solved_so_far</a:t>
            </a:r>
            <a:endParaRPr/>
          </a:p>
          <a:p>
            <a:pPr indent="0" lvl="0" marL="457200" rtl="0" algn="l">
              <a:spcBef>
                <a:spcPts val="0"/>
              </a:spcBef>
              <a:spcAft>
                <a:spcPts val="0"/>
              </a:spcAft>
              <a:buNone/>
            </a:pPr>
            <a:r>
              <a:rPr lang="en"/>
              <a:t>counter -&gt; guesses_taken</a:t>
            </a:r>
            <a:endParaRPr/>
          </a:p>
          <a:p>
            <a:pPr indent="0" lvl="0" marL="457200" rtl="0" algn="l">
              <a:spcBef>
                <a:spcPts val="0"/>
              </a:spcBef>
              <a:spcAft>
                <a:spcPts val="0"/>
              </a:spcAft>
              <a:buClr>
                <a:schemeClr val="dk1"/>
              </a:buClr>
              <a:buSzPts val="1100"/>
              <a:buFont typeface="Arial"/>
              <a:buNone/>
            </a:pPr>
            <a:r>
              <a:rPr lang="en"/>
              <a:t>sol -&gt; solved</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1497a2f15d_0_5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1497a2f15d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efacde9d5_1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efacde9d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Volunteer 1 to customise.</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ThisisEngineering RAEng</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r>
              <a:rPr lang="en">
                <a:solidFill>
                  <a:schemeClr val="dk1"/>
                </a:solidFill>
              </a:rPr>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497a2f15d_0_5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1497a2f15d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Volunteer X</a:t>
            </a:r>
            <a:endParaRPr b="1"/>
          </a:p>
          <a:p>
            <a:pPr indent="0" lvl="0" marL="0" rtl="0" algn="l">
              <a:spcBef>
                <a:spcPts val="0"/>
              </a:spcBef>
              <a:spcAft>
                <a:spcPts val="0"/>
              </a:spcAft>
              <a:buNone/>
            </a:pPr>
            <a:r>
              <a:rPr lang="en"/>
              <a:t>Just with those changes, we made a big difference to the code. It’s so much more readable now.</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We used meaningful variable names</a:t>
            </a:r>
            <a:endParaRPr/>
          </a:p>
          <a:p>
            <a:pPr indent="0" lvl="0" marL="0" rtl="0" algn="l">
              <a:spcBef>
                <a:spcPts val="0"/>
              </a:spcBef>
              <a:spcAft>
                <a:spcPts val="0"/>
              </a:spcAft>
              <a:buClr>
                <a:schemeClr val="dk1"/>
              </a:buClr>
              <a:buSzPts val="1100"/>
              <a:buFont typeface="Arial"/>
              <a:buNone/>
            </a:pPr>
            <a:r>
              <a:rPr lang="en"/>
              <a:t>We gave the code a clean and clear structure</a:t>
            </a:r>
            <a:endParaRPr/>
          </a:p>
          <a:p>
            <a:pPr indent="0" lvl="0" marL="0" rtl="0" algn="l">
              <a:spcBef>
                <a:spcPts val="0"/>
              </a:spcBef>
              <a:spcAft>
                <a:spcPts val="0"/>
              </a:spcAft>
              <a:buClr>
                <a:schemeClr val="dk1"/>
              </a:buClr>
              <a:buSzPts val="1100"/>
              <a:buFont typeface="Arial"/>
              <a:buNone/>
            </a:pPr>
            <a:r>
              <a:rPr lang="en"/>
              <a:t>We followed Python naming conventions and style (PEP8)</a:t>
            </a:r>
            <a:endParaRPr/>
          </a:p>
          <a:p>
            <a:pPr indent="0" lvl="0" marL="0" rtl="0" algn="l">
              <a:spcBef>
                <a:spcPts val="0"/>
              </a:spcBef>
              <a:spcAft>
                <a:spcPts val="0"/>
              </a:spcAft>
              <a:buClr>
                <a:schemeClr val="dk1"/>
              </a:buClr>
              <a:buSzPts val="1100"/>
              <a:buFont typeface="Arial"/>
              <a:buNone/>
            </a:pPr>
            <a:r>
              <a:rPr lang="en"/>
              <a:t>We added internal commentary when necessary</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https://www.python.org/dev/peps/pep-0008/</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1497a2f15d_0_5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1497a2f15d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Volunteer X</a:t>
            </a:r>
            <a:endParaRPr b="1"/>
          </a:p>
          <a:p>
            <a:pPr indent="0" lvl="0" marL="0" rtl="0" algn="l">
              <a:spcBef>
                <a:spcPts val="0"/>
              </a:spcBef>
              <a:spcAft>
                <a:spcPts val="0"/>
              </a:spcAft>
              <a:buNone/>
            </a:pPr>
            <a:r>
              <a:rPr lang="en"/>
              <a:t>We’ve gotten through a lot!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What is a Code Review</a:t>
            </a:r>
            <a:endParaRPr/>
          </a:p>
          <a:p>
            <a:pPr indent="0" lvl="0" marL="0" rtl="0" algn="l">
              <a:spcBef>
                <a:spcPts val="0"/>
              </a:spcBef>
              <a:spcAft>
                <a:spcPts val="0"/>
              </a:spcAft>
              <a:buClr>
                <a:schemeClr val="dk1"/>
              </a:buClr>
              <a:buSzPts val="1100"/>
              <a:buFont typeface="Arial"/>
              <a:buNone/>
            </a:pPr>
            <a:r>
              <a:rPr lang="en"/>
              <a:t>Readability is really important</a:t>
            </a:r>
            <a:endParaRPr/>
          </a:p>
          <a:p>
            <a:pPr indent="0" lvl="0" marL="0" rtl="0" algn="l">
              <a:spcBef>
                <a:spcPts val="0"/>
              </a:spcBef>
              <a:spcAft>
                <a:spcPts val="0"/>
              </a:spcAft>
              <a:buClr>
                <a:schemeClr val="dk1"/>
              </a:buClr>
              <a:buSzPts val="1100"/>
              <a:buFont typeface="Arial"/>
              <a:buNone/>
            </a:pPr>
            <a:r>
              <a:rPr lang="en"/>
              <a:t>You were able to understand well written code in different languages</a:t>
            </a:r>
            <a:endParaRPr/>
          </a:p>
          <a:p>
            <a:pPr indent="0" lvl="0" marL="0" rtl="0" algn="l">
              <a:spcBef>
                <a:spcPts val="0"/>
              </a:spcBef>
              <a:spcAft>
                <a:spcPts val="0"/>
              </a:spcAft>
              <a:buNone/>
            </a:pPr>
            <a:r>
              <a:rPr lang="en"/>
              <a:t>You helped improve some code to make it more readable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 job!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Working in software development is a really great career, hopefully you know know a bit more about what we do, and the skills you need to have!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797b642345_0_7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97b64234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FAQs</a:t>
            </a:r>
            <a:endParaRPr b="1"/>
          </a:p>
          <a:p>
            <a:pPr indent="0" lvl="0" marL="0" rtl="0" algn="l">
              <a:spcBef>
                <a:spcPts val="0"/>
              </a:spcBef>
              <a:spcAft>
                <a:spcPts val="0"/>
              </a:spcAft>
              <a:buNone/>
            </a:pPr>
            <a:r>
              <a:rPr lang="en"/>
              <a:t>S</a:t>
            </a:r>
            <a:r>
              <a:rPr lang="en"/>
              <a:t>alary for cyber security architects in Scotland: £50,000 - £80,000 (Skills Development Scotland)</a:t>
            </a:r>
            <a:endParaRPr/>
          </a:p>
          <a:p>
            <a:pPr indent="0" lvl="0" marL="0" rtl="0" algn="l">
              <a:spcBef>
                <a:spcPts val="0"/>
              </a:spcBef>
              <a:spcAft>
                <a:spcPts val="0"/>
              </a:spcAft>
              <a:buNone/>
            </a:pPr>
            <a:r>
              <a:rPr i="1" lang="en"/>
              <a:t>Subjects to choose</a:t>
            </a:r>
            <a:r>
              <a:rPr lang="en"/>
              <a:t>: Computing Science, NPA Cyber Security, Maths, Business Management</a:t>
            </a:r>
            <a:endParaRPr/>
          </a:p>
          <a:p>
            <a:pPr indent="0" lvl="0" marL="0" rtl="0" algn="l">
              <a:spcBef>
                <a:spcPts val="0"/>
              </a:spcBef>
              <a:spcAft>
                <a:spcPts val="0"/>
              </a:spcAft>
              <a:buNone/>
            </a:pPr>
            <a:r>
              <a:rPr i="1" lang="en"/>
              <a:t>Routes</a:t>
            </a:r>
            <a:r>
              <a:rPr lang="en"/>
              <a:t>: School-level qualifications, </a:t>
            </a:r>
            <a:r>
              <a:rPr lang="en">
                <a:solidFill>
                  <a:schemeClr val="dk1"/>
                </a:solidFill>
              </a:rPr>
              <a:t>Apprenticeships (get paid while you learn), </a:t>
            </a:r>
            <a:r>
              <a:rPr lang="en"/>
              <a:t>College courses, University courses, Informal learning opportunities</a:t>
            </a:r>
            <a:endParaRPr/>
          </a:p>
          <a:p>
            <a:pPr indent="0" lvl="0" marL="0" rtl="0" algn="l">
              <a:spcBef>
                <a:spcPts val="0"/>
              </a:spcBef>
              <a:spcAft>
                <a:spcPts val="0"/>
              </a:spcAft>
              <a:buNone/>
            </a:pPr>
            <a:r>
              <a:rPr i="1" lang="en"/>
              <a:t>Where can I do this?</a:t>
            </a:r>
            <a:r>
              <a:rPr lang="en"/>
              <a:t>: Every company that uses technology needs cyber security specialists</a:t>
            </a:r>
            <a:endParaRPr/>
          </a:p>
          <a:p>
            <a:pPr indent="0" lvl="0" marL="0" rtl="0" algn="l">
              <a:spcBef>
                <a:spcPts val="0"/>
              </a:spcBef>
              <a:spcAft>
                <a:spcPts val="0"/>
              </a:spcAft>
              <a:buNone/>
            </a:pPr>
            <a:r>
              <a:rPr i="1" lang="en"/>
              <a:t>Locations</a:t>
            </a:r>
            <a:r>
              <a:rPr lang="en"/>
              <a:t>: Lots of opportunities to travel as part of this job</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497a2f15d_0_2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1497a2f15d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good web pages to direct pupils and teachers to.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497a2f15d_0_2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1497a2f15d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good web pages to direct pupils and teachers to.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880509ec2_0_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880509ec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Volunteer 2</a:t>
            </a:r>
            <a:r>
              <a:rPr b="1" lang="en">
                <a:solidFill>
                  <a:schemeClr val="dk1"/>
                </a:solidFill>
              </a:rPr>
              <a:t> to customise.</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ThisisEngineering RAEng</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r>
              <a:rPr lang="en">
                <a:solidFill>
                  <a:schemeClr val="dk1"/>
                </a:solidFill>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2317ae0e7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2317ae0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Volunteer X</a:t>
            </a:r>
            <a:endParaRPr b="1">
              <a:solidFill>
                <a:schemeClr val="dk1"/>
              </a:solidFill>
            </a:endParaRPr>
          </a:p>
          <a:p>
            <a:pPr indent="0" lvl="0" marL="0" rtl="0" algn="l">
              <a:spcBef>
                <a:spcPts val="0"/>
              </a:spcBef>
              <a:spcAft>
                <a:spcPts val="0"/>
              </a:spcAft>
              <a:buNone/>
            </a:pPr>
            <a:r>
              <a:rPr lang="en">
                <a:solidFill>
                  <a:schemeClr val="dk1"/>
                </a:solidFill>
              </a:rPr>
              <a:t>We all work in software engineering.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“Software engineering is the process of analysing a problem and then designing, building, and testing software to solve that problem.”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There’s lots of different jobs in software engineering to make this all happen.</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2317ae0e7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2317ae0e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Volunteer</a:t>
            </a:r>
            <a:r>
              <a:rPr b="1" lang="en"/>
              <a:t> to customise.</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efacde9d5_1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efacde9d5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Volunteer to customise.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880509ec2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880509ec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Volunteer X</a:t>
            </a:r>
            <a:endParaRPr b="1"/>
          </a:p>
          <a:p>
            <a:pPr indent="0" lvl="0" marL="0" rtl="0" algn="l">
              <a:spcBef>
                <a:spcPts val="0"/>
              </a:spcBef>
              <a:spcAft>
                <a:spcPts val="0"/>
              </a:spcAft>
              <a:buNone/>
            </a:pPr>
            <a:r>
              <a:rPr lang="en"/>
              <a:t>Today we’re going to talk to you about a really important step in creating software.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 time a developer is finished with a piece of code for a feature, we do something called a code review.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do you think a code review is? Have you heard of them before? Don’t worry if not, you can take a guess.</a:t>
            </a:r>
            <a:endParaRPr/>
          </a:p>
          <a:p>
            <a:pPr indent="0" lvl="0" marL="0" rtl="0" algn="l">
              <a:spcBef>
                <a:spcPts val="0"/>
              </a:spcBef>
              <a:spcAft>
                <a:spcPts val="0"/>
              </a:spcAft>
              <a:buNone/>
            </a:pPr>
            <a:r>
              <a:rPr lang="en"/>
              <a:t>I’ll give you a clue - we’re not giving the code a rating out of 5 stars!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least one other developer will look at the code to see if they can understand it. It’s a type of peer review, I’m sure you do this sometimes - marking each other’s 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share our code with another developer and they will see if it does what it’s supposed to do, check for any obvious mistakes, and generally look at the quality of the code.</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880509ec2_0_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880509ec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Volunteer X</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Here’s what a code review might look like. Once some code has been written, we send it to someone else to look at. They can leave a comment on any line by pressing the +, it’s a bit like Google Docs.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880509ec2_0_5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880509ec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Volunteer X</a:t>
            </a:r>
            <a:endParaRPr b="1">
              <a:solidFill>
                <a:schemeClr val="dk1"/>
              </a:solidFill>
            </a:endParaRPr>
          </a:p>
          <a:p>
            <a:pPr indent="0" lvl="0" marL="0" rtl="0" algn="l">
              <a:spcBef>
                <a:spcPts val="0"/>
              </a:spcBef>
              <a:spcAft>
                <a:spcPts val="0"/>
              </a:spcAft>
              <a:buNone/>
            </a:pPr>
            <a:r>
              <a:rPr lang="en">
                <a:solidFill>
                  <a:schemeClr val="dk1"/>
                </a:solidFill>
              </a:rPr>
              <a:t>When they’re done, the original developer can see all of the comments and changes requested by the reviewer.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Look here, we can see that Craig has said there are ‘some code quality issues you might want to address around variable naming’, and it even shows the parts of code where specific comments were made.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What I’d do next as the software developer is either reply for more information, or make the changes.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Then they get submitted again for review - hopefully this time it’s all positive comments!</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developer may not agree with everything that the reviewer has said. For example another reviewer may disagree on the use of emojis here, since emojis might not display correctly on the command line.</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14"/>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5" name="Google Shape;65;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7"/>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6" name="Google Shape;76;p19"/>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8" name="Shape 78"/>
        <p:cNvGrpSpPr/>
        <p:nvPr/>
      </p:nvGrpSpPr>
      <p:grpSpPr>
        <a:xfrm>
          <a:off x="0" y="0"/>
          <a:ext cx="0" cy="0"/>
          <a:chOff x="0" y="0"/>
          <a:chExt cx="0" cy="0"/>
        </a:xfrm>
      </p:grpSpPr>
      <p:sp>
        <p:nvSpPr>
          <p:cNvPr id="79" name="Google Shape;79;p20"/>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0" name="Google Shape;80;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4" name="Google Shape;84;p21"/>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21"/>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6" name="Google Shape;86;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 name="Shape 87"/>
        <p:cNvGrpSpPr/>
        <p:nvPr/>
      </p:nvGrpSpPr>
      <p:grpSpPr>
        <a:xfrm>
          <a:off x="0" y="0"/>
          <a:ext cx="0" cy="0"/>
          <a:chOff x="0" y="0"/>
          <a:chExt cx="0" cy="0"/>
        </a:xfrm>
      </p:grpSpPr>
      <p:sp>
        <p:nvSpPr>
          <p:cNvPr id="88" name="Google Shape;88;p22"/>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9" name="Google Shape;89;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3"/>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2" name="Google Shape;92;p23"/>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3" name="Google Shape;93;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p:nvPr/>
        </p:nvSpPr>
        <p:spPr>
          <a:xfrm>
            <a:off x="0" y="0"/>
            <a:ext cx="9144000" cy="1364700"/>
          </a:xfrm>
          <a:prstGeom prst="rect">
            <a:avLst/>
          </a:prstGeom>
          <a:solidFill>
            <a:srgbClr val="735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
        <p:nvSpPr>
          <p:cNvPr id="18" name="Google Shape;18;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Font typeface="Poppins"/>
              <a:buNone/>
              <a:defRPr>
                <a:solidFill>
                  <a:schemeClr val="lt1"/>
                </a:solidFill>
                <a:latin typeface="Poppins"/>
                <a:ea typeface="Poppins"/>
                <a:cs typeface="Poppins"/>
                <a:sym typeface="Poppi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 name="Shape 51"/>
        <p:cNvGrpSpPr/>
        <p:nvPr/>
      </p:nvGrpSpPr>
      <p:grpSpPr>
        <a:xfrm>
          <a:off x="0" y="0"/>
          <a:ext cx="0" cy="0"/>
          <a:chOff x="0" y="0"/>
          <a:chExt cx="0" cy="0"/>
        </a:xfrm>
      </p:grpSpPr>
      <p:sp>
        <p:nvSpPr>
          <p:cNvPr id="52" name="Google Shape;52;p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3" name="Google Shape;53;p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4" name="Google Shape;54;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digitalworld.net/industries-and-jobs" TargetMode="External"/><Relationship Id="rId4" Type="http://schemas.openxmlformats.org/officeDocument/2006/relationships/hyperlink" Target="https://www.digitalworld.net/software-development-care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880"/>
        </a:solidFill>
      </p:bgPr>
    </p:bg>
    <p:spTree>
      <p:nvGrpSpPr>
        <p:cNvPr id="99" name="Shape 99"/>
        <p:cNvGrpSpPr/>
        <p:nvPr/>
      </p:nvGrpSpPr>
      <p:grpSpPr>
        <a:xfrm>
          <a:off x="0" y="0"/>
          <a:ext cx="0" cy="0"/>
          <a:chOff x="0" y="0"/>
          <a:chExt cx="0" cy="0"/>
        </a:xfrm>
      </p:grpSpPr>
      <p:sp>
        <p:nvSpPr>
          <p:cNvPr id="100" name="Google Shape;100;p25"/>
          <p:cNvSpPr txBox="1"/>
          <p:nvPr>
            <p:ph idx="1" type="subTitle"/>
          </p:nvPr>
        </p:nvSpPr>
        <p:spPr>
          <a:xfrm>
            <a:off x="311700" y="681525"/>
            <a:ext cx="8520600" cy="4387500"/>
          </a:xfrm>
          <a:prstGeom prst="rect">
            <a:avLst/>
          </a:prstGeom>
          <a:noFill/>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5000">
                <a:solidFill>
                  <a:schemeClr val="lt1"/>
                </a:solidFill>
                <a:latin typeface="Poppins"/>
                <a:ea typeface="Poppins"/>
                <a:cs typeface="Poppins"/>
                <a:sym typeface="Poppins"/>
              </a:rPr>
              <a:t>Code Like A Pro</a:t>
            </a:r>
            <a:endParaRPr b="1" sz="5000">
              <a:solidFill>
                <a:schemeClr val="lt1"/>
              </a:solidFill>
              <a:latin typeface="Poppins"/>
              <a:ea typeface="Poppins"/>
              <a:cs typeface="Poppins"/>
              <a:sym typeface="Poppins"/>
            </a:endParaRPr>
          </a:p>
          <a:p>
            <a:pPr indent="0" lvl="0" marL="0" rtl="0" algn="ctr">
              <a:lnSpc>
                <a:spcPct val="115000"/>
              </a:lnSpc>
              <a:spcBef>
                <a:spcPts val="0"/>
              </a:spcBef>
              <a:spcAft>
                <a:spcPts val="0"/>
              </a:spcAft>
              <a:buNone/>
            </a:pPr>
            <a:r>
              <a:t/>
            </a:r>
            <a:endParaRPr b="1" sz="3300">
              <a:solidFill>
                <a:schemeClr val="lt1"/>
              </a:solidFill>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b="1" lang="en" sz="3000">
                <a:solidFill>
                  <a:schemeClr val="lt1"/>
                </a:solidFill>
                <a:latin typeface="Poppins"/>
                <a:ea typeface="Poppins"/>
                <a:cs typeface="Poppins"/>
                <a:sym typeface="Poppins"/>
              </a:rPr>
              <a:t>Computing Science</a:t>
            </a:r>
            <a:br>
              <a:rPr b="1" lang="en" sz="3000">
                <a:solidFill>
                  <a:schemeClr val="lt1"/>
                </a:solidFill>
                <a:latin typeface="Poppins"/>
                <a:ea typeface="Poppins"/>
                <a:cs typeface="Poppins"/>
                <a:sym typeface="Poppins"/>
              </a:rPr>
            </a:br>
            <a:r>
              <a:rPr lang="en" sz="3000">
                <a:solidFill>
                  <a:schemeClr val="lt1"/>
                </a:solidFill>
                <a:latin typeface="Poppins"/>
                <a:ea typeface="Poppins"/>
                <a:cs typeface="Poppins"/>
                <a:sym typeface="Poppins"/>
              </a:rPr>
              <a:t>(Software Development)</a:t>
            </a:r>
            <a:endParaRPr b="1" sz="3000">
              <a:solidFill>
                <a:schemeClr val="lt1"/>
              </a:solidFill>
              <a:latin typeface="Poppins"/>
              <a:ea typeface="Poppins"/>
              <a:cs typeface="Poppins"/>
              <a:sym typeface="Poppins"/>
            </a:endParaRPr>
          </a:p>
          <a:p>
            <a:pPr indent="0" lvl="0" marL="0" rtl="0" algn="l">
              <a:lnSpc>
                <a:spcPct val="115000"/>
              </a:lnSpc>
              <a:spcBef>
                <a:spcPts val="0"/>
              </a:spcBef>
              <a:spcAft>
                <a:spcPts val="0"/>
              </a:spcAft>
              <a:buNone/>
            </a:pPr>
            <a:r>
              <a:t/>
            </a:r>
            <a:endParaRPr b="1" sz="3000">
              <a:solidFill>
                <a:schemeClr val="lt1"/>
              </a:solidFill>
              <a:latin typeface="Poppins"/>
              <a:ea typeface="Poppins"/>
              <a:cs typeface="Poppins"/>
              <a:sym typeface="Poppins"/>
            </a:endParaRPr>
          </a:p>
          <a:p>
            <a:pPr indent="0" lvl="0" marL="0" rtl="0" algn="ctr">
              <a:lnSpc>
                <a:spcPct val="115000"/>
              </a:lnSpc>
              <a:spcBef>
                <a:spcPts val="0"/>
              </a:spcBef>
              <a:spcAft>
                <a:spcPts val="0"/>
              </a:spcAft>
              <a:buNone/>
            </a:pPr>
            <a:r>
              <a:rPr lang="en" sz="3000">
                <a:solidFill>
                  <a:schemeClr val="lt1"/>
                </a:solidFill>
                <a:latin typeface="Poppins"/>
                <a:ea typeface="Poppins"/>
                <a:cs typeface="Poppins"/>
                <a:sym typeface="Poppins"/>
              </a:rPr>
              <a:t>Industry in the Classroom</a:t>
            </a:r>
            <a:br>
              <a:rPr lang="en" sz="3000">
                <a:solidFill>
                  <a:schemeClr val="lt1"/>
                </a:solidFill>
                <a:latin typeface="Poppins"/>
                <a:ea typeface="Poppins"/>
                <a:cs typeface="Poppins"/>
                <a:sym typeface="Poppins"/>
              </a:rPr>
            </a:br>
            <a:r>
              <a:rPr lang="en" sz="3000">
                <a:solidFill>
                  <a:schemeClr val="lt1"/>
                </a:solidFill>
                <a:latin typeface="Poppins"/>
                <a:ea typeface="Poppins"/>
                <a:cs typeface="Poppins"/>
                <a:sym typeface="Poppins"/>
              </a:rPr>
              <a:t>Virtual Engagement</a:t>
            </a:r>
            <a:endParaRPr sz="3300">
              <a:solidFill>
                <a:schemeClr val="lt1"/>
              </a:solidFill>
              <a:latin typeface="Poppins"/>
              <a:ea typeface="Poppins"/>
              <a:cs typeface="Poppins"/>
              <a:sym typeface="Poppins"/>
            </a:endParaRPr>
          </a:p>
        </p:txBody>
      </p:sp>
      <p:pic>
        <p:nvPicPr>
          <p:cNvPr id="101" name="Google Shape;101;p25"/>
          <p:cNvPicPr preferRelativeResize="0"/>
          <p:nvPr/>
        </p:nvPicPr>
        <p:blipFill rotWithShape="1">
          <a:blip r:embed="rId3">
            <a:alphaModFix/>
          </a:blip>
          <a:srcRect b="0" l="0" r="0" t="0"/>
          <a:stretch/>
        </p:blipFill>
        <p:spPr>
          <a:xfrm>
            <a:off x="362100" y="5222650"/>
            <a:ext cx="1224600" cy="1224600"/>
          </a:xfrm>
          <a:prstGeom prst="rect">
            <a:avLst/>
          </a:prstGeom>
          <a:noFill/>
          <a:ln>
            <a:noFill/>
          </a:ln>
        </p:spPr>
      </p:pic>
      <p:pic>
        <p:nvPicPr>
          <p:cNvPr id="102" name="Google Shape;102;p25"/>
          <p:cNvPicPr preferRelativeResize="0"/>
          <p:nvPr/>
        </p:nvPicPr>
        <p:blipFill>
          <a:blip r:embed="rId4">
            <a:alphaModFix/>
          </a:blip>
          <a:stretch>
            <a:fillRect/>
          </a:stretch>
        </p:blipFill>
        <p:spPr>
          <a:xfrm>
            <a:off x="7152072" y="5276462"/>
            <a:ext cx="1680228" cy="1116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4"/>
          <p:cNvSpPr txBox="1"/>
          <p:nvPr/>
        </p:nvSpPr>
        <p:spPr>
          <a:xfrm>
            <a:off x="274950" y="1773050"/>
            <a:ext cx="3605100" cy="11544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None/>
            </a:pPr>
            <a:r>
              <a:rPr lang="en" sz="3800">
                <a:solidFill>
                  <a:srgbClr val="A72A1E"/>
                </a:solidFill>
                <a:latin typeface="Roboto"/>
                <a:ea typeface="Roboto"/>
                <a:cs typeface="Roboto"/>
                <a:sym typeface="Roboto"/>
              </a:rPr>
              <a:t>N</a:t>
            </a:r>
            <a:r>
              <a:rPr lang="en" sz="3800">
                <a:solidFill>
                  <a:srgbClr val="A72A1E"/>
                </a:solidFill>
                <a:latin typeface="Roboto"/>
                <a:ea typeface="Roboto"/>
                <a:cs typeface="Roboto"/>
                <a:sym typeface="Roboto"/>
              </a:rPr>
              <a:t>umber</a:t>
            </a:r>
            <a:r>
              <a:rPr lang="en" sz="3800">
                <a:solidFill>
                  <a:srgbClr val="A72A1E"/>
                </a:solidFill>
                <a:latin typeface="Roboto"/>
                <a:ea typeface="Roboto"/>
                <a:cs typeface="Roboto"/>
                <a:sym typeface="Roboto"/>
              </a:rPr>
              <a:t> of lines</a:t>
            </a:r>
            <a:br>
              <a:rPr lang="en" sz="3800">
                <a:solidFill>
                  <a:srgbClr val="A72A1E"/>
                </a:solidFill>
                <a:latin typeface="Roboto"/>
                <a:ea typeface="Roboto"/>
                <a:cs typeface="Roboto"/>
                <a:sym typeface="Roboto"/>
              </a:rPr>
            </a:br>
            <a:r>
              <a:rPr lang="en" sz="2500">
                <a:solidFill>
                  <a:srgbClr val="A72A1E"/>
                </a:solidFill>
                <a:latin typeface="Roboto"/>
                <a:ea typeface="Roboto"/>
                <a:cs typeface="Roboto"/>
                <a:sym typeface="Roboto"/>
              </a:rPr>
              <a:t>(shortest)</a:t>
            </a:r>
            <a:endParaRPr sz="2500">
              <a:solidFill>
                <a:srgbClr val="A72A1E"/>
              </a:solidFill>
              <a:latin typeface="Roboto"/>
              <a:ea typeface="Roboto"/>
              <a:cs typeface="Roboto"/>
              <a:sym typeface="Roboto"/>
            </a:endParaRPr>
          </a:p>
        </p:txBody>
      </p:sp>
      <p:sp>
        <p:nvSpPr>
          <p:cNvPr id="157" name="Google Shape;157;p34"/>
          <p:cNvSpPr txBox="1"/>
          <p:nvPr/>
        </p:nvSpPr>
        <p:spPr>
          <a:xfrm>
            <a:off x="742800" y="3594563"/>
            <a:ext cx="2669400" cy="846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3800">
                <a:solidFill>
                  <a:schemeClr val="accent5"/>
                </a:solidFill>
                <a:latin typeface="Roboto"/>
                <a:ea typeface="Roboto"/>
                <a:cs typeface="Roboto"/>
                <a:sym typeface="Roboto"/>
              </a:rPr>
              <a:t>Fastest to run</a:t>
            </a:r>
            <a:endParaRPr sz="3800">
              <a:solidFill>
                <a:schemeClr val="accent5"/>
              </a:solidFill>
              <a:latin typeface="Roboto"/>
              <a:ea typeface="Roboto"/>
              <a:cs typeface="Roboto"/>
              <a:sym typeface="Roboto"/>
            </a:endParaRPr>
          </a:p>
        </p:txBody>
      </p:sp>
      <p:sp>
        <p:nvSpPr>
          <p:cNvPr id="158" name="Google Shape;158;p34"/>
          <p:cNvSpPr txBox="1"/>
          <p:nvPr/>
        </p:nvSpPr>
        <p:spPr>
          <a:xfrm>
            <a:off x="2783575" y="4113975"/>
            <a:ext cx="3319200" cy="846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sz="3800">
                <a:solidFill>
                  <a:srgbClr val="93C47D"/>
                </a:solidFill>
                <a:latin typeface="Roboto"/>
                <a:ea typeface="Roboto"/>
                <a:cs typeface="Roboto"/>
                <a:sym typeface="Roboto"/>
              </a:rPr>
              <a:t>Security</a:t>
            </a:r>
            <a:endParaRPr sz="3800">
              <a:solidFill>
                <a:srgbClr val="93C47D"/>
              </a:solidFill>
              <a:latin typeface="Roboto"/>
              <a:ea typeface="Roboto"/>
              <a:cs typeface="Roboto"/>
              <a:sym typeface="Roboto"/>
            </a:endParaRPr>
          </a:p>
        </p:txBody>
      </p:sp>
      <p:sp>
        <p:nvSpPr>
          <p:cNvPr id="159" name="Google Shape;159;p34"/>
          <p:cNvSpPr txBox="1"/>
          <p:nvPr/>
        </p:nvSpPr>
        <p:spPr>
          <a:xfrm>
            <a:off x="3130150" y="2362063"/>
            <a:ext cx="3912600" cy="1284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3800">
                <a:solidFill>
                  <a:schemeClr val="accent1"/>
                </a:solidFill>
                <a:latin typeface="Roboto"/>
                <a:ea typeface="Roboto"/>
                <a:cs typeface="Roboto"/>
                <a:sym typeface="Roboto"/>
              </a:rPr>
              <a:t>Bugs</a:t>
            </a:r>
            <a:br>
              <a:rPr lang="en" sz="3800">
                <a:solidFill>
                  <a:schemeClr val="accent1"/>
                </a:solidFill>
                <a:latin typeface="Roboto"/>
                <a:ea typeface="Roboto"/>
                <a:cs typeface="Roboto"/>
                <a:sym typeface="Roboto"/>
              </a:rPr>
            </a:br>
            <a:r>
              <a:rPr lang="en" sz="2800">
                <a:solidFill>
                  <a:schemeClr val="accent1"/>
                </a:solidFill>
                <a:latin typeface="Roboto"/>
                <a:ea typeface="Roboto"/>
                <a:cs typeface="Roboto"/>
                <a:sym typeface="Roboto"/>
              </a:rPr>
              <a:t>(fewest number)</a:t>
            </a:r>
            <a:endParaRPr sz="2800">
              <a:solidFill>
                <a:schemeClr val="accent1"/>
              </a:solidFill>
              <a:latin typeface="Roboto"/>
              <a:ea typeface="Roboto"/>
              <a:cs typeface="Roboto"/>
              <a:sym typeface="Roboto"/>
            </a:endParaRPr>
          </a:p>
        </p:txBody>
      </p:sp>
      <p:sp>
        <p:nvSpPr>
          <p:cNvPr id="160" name="Google Shape;160;p34"/>
          <p:cNvSpPr txBox="1"/>
          <p:nvPr/>
        </p:nvSpPr>
        <p:spPr>
          <a:xfrm>
            <a:off x="6102775" y="4652150"/>
            <a:ext cx="2669400" cy="9072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sz="3800">
                <a:solidFill>
                  <a:srgbClr val="B45F06"/>
                </a:solidFill>
                <a:latin typeface="Roboto"/>
                <a:ea typeface="Roboto"/>
                <a:cs typeface="Roboto"/>
                <a:sym typeface="Roboto"/>
              </a:rPr>
              <a:t>Portability</a:t>
            </a:r>
            <a:endParaRPr sz="3800">
              <a:solidFill>
                <a:srgbClr val="B45F06"/>
              </a:solidFill>
              <a:latin typeface="Roboto"/>
              <a:ea typeface="Roboto"/>
              <a:cs typeface="Roboto"/>
              <a:sym typeface="Roboto"/>
            </a:endParaRPr>
          </a:p>
          <a:p>
            <a:pPr indent="0" lvl="0" marL="0" rtl="0" algn="ctr">
              <a:lnSpc>
                <a:spcPct val="115000"/>
              </a:lnSpc>
              <a:spcBef>
                <a:spcPts val="0"/>
              </a:spcBef>
              <a:spcAft>
                <a:spcPts val="0"/>
              </a:spcAft>
              <a:buNone/>
            </a:pPr>
            <a:r>
              <a:rPr lang="en" sz="2500">
                <a:solidFill>
                  <a:srgbClr val="B45F06"/>
                </a:solidFill>
                <a:latin typeface="Roboto"/>
                <a:ea typeface="Roboto"/>
                <a:cs typeface="Roboto"/>
                <a:sym typeface="Roboto"/>
              </a:rPr>
              <a:t>(runs on different devices)</a:t>
            </a:r>
            <a:endParaRPr sz="2500">
              <a:solidFill>
                <a:srgbClr val="B45F06"/>
              </a:solidFill>
              <a:latin typeface="Roboto"/>
              <a:ea typeface="Roboto"/>
              <a:cs typeface="Roboto"/>
              <a:sym typeface="Roboto"/>
            </a:endParaRPr>
          </a:p>
        </p:txBody>
      </p:sp>
      <p:sp>
        <p:nvSpPr>
          <p:cNvPr id="161" name="Google Shape;161;p34"/>
          <p:cNvSpPr txBox="1"/>
          <p:nvPr/>
        </p:nvSpPr>
        <p:spPr>
          <a:xfrm>
            <a:off x="6518275" y="1521200"/>
            <a:ext cx="2253900" cy="1525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3800">
                <a:solidFill>
                  <a:srgbClr val="2A1F74"/>
                </a:solidFill>
                <a:latin typeface="Roboto"/>
                <a:ea typeface="Roboto"/>
                <a:cs typeface="Roboto"/>
                <a:sym typeface="Roboto"/>
              </a:rPr>
              <a:t>Easy to read</a:t>
            </a:r>
            <a:endParaRPr sz="3800">
              <a:solidFill>
                <a:srgbClr val="2A1F74"/>
              </a:solidFill>
              <a:latin typeface="Roboto"/>
              <a:ea typeface="Roboto"/>
              <a:cs typeface="Roboto"/>
              <a:sym typeface="Roboto"/>
            </a:endParaRPr>
          </a:p>
        </p:txBody>
      </p:sp>
      <p:sp>
        <p:nvSpPr>
          <p:cNvPr id="162" name="Google Shape;162;p3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a:latin typeface="Roboto"/>
                <a:ea typeface="Roboto"/>
                <a:cs typeface="Roboto"/>
                <a:sym typeface="Roboto"/>
              </a:rPr>
              <a:t>1 minute</a:t>
            </a:r>
            <a:endParaRPr b="1">
              <a:solidFill>
                <a:schemeClr val="lt1"/>
              </a:solidFill>
              <a:latin typeface="Roboto"/>
              <a:ea typeface="Roboto"/>
              <a:cs typeface="Roboto"/>
              <a:sym typeface="Roboto"/>
            </a:endParaRPr>
          </a:p>
        </p:txBody>
      </p:sp>
      <p:sp>
        <p:nvSpPr>
          <p:cNvPr id="163" name="Google Shape;163;p34"/>
          <p:cNvSpPr txBox="1"/>
          <p:nvPr>
            <p:ph type="title"/>
          </p:nvPr>
        </p:nvSpPr>
        <p:spPr>
          <a:xfrm>
            <a:off x="311700" y="195792"/>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What are we looking for?</a:t>
            </a:r>
            <a:endParaRPr b="1">
              <a:latin typeface="Roboto"/>
              <a:ea typeface="Roboto"/>
              <a:cs typeface="Roboto"/>
              <a:sym typeface="Roboto"/>
            </a:endParaRPr>
          </a:p>
          <a:p>
            <a:pPr indent="0" lvl="0" marL="0" rtl="0" algn="l">
              <a:spcBef>
                <a:spcPts val="0"/>
              </a:spcBef>
              <a:spcAft>
                <a:spcPts val="0"/>
              </a:spcAft>
              <a:buNone/>
            </a:pPr>
            <a:r>
              <a:rPr b="1" lang="en">
                <a:solidFill>
                  <a:schemeClr val="lt1"/>
                </a:solidFill>
                <a:latin typeface="Roboto"/>
                <a:ea typeface="Roboto"/>
                <a:cs typeface="Roboto"/>
                <a:sym typeface="Roboto"/>
              </a:rPr>
              <a:t>What </a:t>
            </a:r>
            <a:r>
              <a:rPr b="1" lang="en">
                <a:latin typeface="Roboto"/>
                <a:ea typeface="Roboto"/>
                <a:cs typeface="Roboto"/>
                <a:sym typeface="Roboto"/>
              </a:rPr>
              <a:t>makes good code</a:t>
            </a:r>
            <a:r>
              <a:rPr b="1" lang="en">
                <a:solidFill>
                  <a:schemeClr val="lt1"/>
                </a:solidFill>
                <a:latin typeface="Roboto"/>
                <a:ea typeface="Roboto"/>
                <a:cs typeface="Roboto"/>
                <a:sym typeface="Roboto"/>
              </a:rPr>
              <a:t>?</a:t>
            </a:r>
            <a:endParaRPr b="1">
              <a:solidFill>
                <a:schemeClr val="lt1"/>
              </a:solidFill>
              <a:latin typeface="Roboto"/>
              <a:ea typeface="Roboto"/>
              <a:cs typeface="Roboto"/>
              <a:sym typeface="Roboto"/>
            </a:endParaRPr>
          </a:p>
        </p:txBody>
      </p:sp>
      <p:sp>
        <p:nvSpPr>
          <p:cNvPr id="164" name="Google Shape;164;p34"/>
          <p:cNvSpPr txBox="1"/>
          <p:nvPr>
            <p:ph type="title"/>
          </p:nvPr>
        </p:nvSpPr>
        <p:spPr>
          <a:xfrm>
            <a:off x="695700" y="6027850"/>
            <a:ext cx="7752600" cy="623700"/>
          </a:xfrm>
          <a:prstGeom prst="rect">
            <a:avLst/>
          </a:prstGeom>
          <a:solidFill>
            <a:srgbClr val="735880"/>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Choose your top 3 characteristics of good code</a:t>
            </a:r>
            <a:endParaRPr b="1">
              <a:latin typeface="Roboto"/>
              <a:ea typeface="Roboto"/>
              <a:cs typeface="Roboto"/>
              <a:sym typeface="Roboto"/>
            </a:endParaRPr>
          </a:p>
        </p:txBody>
      </p:sp>
      <p:sp>
        <p:nvSpPr>
          <p:cNvPr id="165" name="Google Shape;165;p34"/>
          <p:cNvSpPr txBox="1"/>
          <p:nvPr/>
        </p:nvSpPr>
        <p:spPr>
          <a:xfrm>
            <a:off x="-49425" y="5235275"/>
            <a:ext cx="3319200" cy="846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sz="3800">
                <a:solidFill>
                  <a:srgbClr val="38761D"/>
                </a:solidFill>
                <a:latin typeface="Roboto"/>
                <a:ea typeface="Roboto"/>
                <a:cs typeface="Roboto"/>
                <a:sym typeface="Roboto"/>
              </a:rPr>
              <a:t>Easy to maintain</a:t>
            </a:r>
            <a:endParaRPr sz="3800">
              <a:solidFill>
                <a:srgbClr val="38761D"/>
              </a:solidFill>
              <a:latin typeface="Roboto"/>
              <a:ea typeface="Roboto"/>
              <a:cs typeface="Roboto"/>
              <a:sym typeface="Roboto"/>
            </a:endParaRPr>
          </a:p>
        </p:txBody>
      </p:sp>
      <p:sp>
        <p:nvSpPr>
          <p:cNvPr id="166" name="Google Shape;166;p3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does Google tell their developers to do?</a:t>
            </a:r>
            <a:endParaRPr b="1">
              <a:latin typeface="Poppins"/>
              <a:ea typeface="Poppins"/>
              <a:cs typeface="Poppins"/>
              <a:sym typeface="Poppins"/>
            </a:endParaRPr>
          </a:p>
        </p:txBody>
      </p:sp>
      <p:sp>
        <p:nvSpPr>
          <p:cNvPr id="172" name="Google Shape;172;p35"/>
          <p:cNvSpPr txBox="1"/>
          <p:nvPr>
            <p:ph idx="1"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500">
                <a:solidFill>
                  <a:schemeClr val="dk1"/>
                </a:solidFill>
              </a:rPr>
              <a:t>In doing a code review, you should make sure that:</a:t>
            </a:r>
            <a:endParaRPr sz="1500">
              <a:solidFill>
                <a:schemeClr val="dk1"/>
              </a:solidFill>
            </a:endParaRPr>
          </a:p>
          <a:p>
            <a:pPr indent="-323850" lvl="0" marL="457200" rtl="0" algn="l">
              <a:spcBef>
                <a:spcPts val="1200"/>
              </a:spcBef>
              <a:spcAft>
                <a:spcPts val="0"/>
              </a:spcAft>
              <a:buClr>
                <a:schemeClr val="dk1"/>
              </a:buClr>
              <a:buSzPts val="1500"/>
              <a:buChar char="●"/>
            </a:pPr>
            <a:r>
              <a:rPr lang="en" sz="1500">
                <a:solidFill>
                  <a:schemeClr val="dk1"/>
                </a:solidFill>
              </a:rPr>
              <a:t>The code is well-designed.</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The functionality is good for the users of the code.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Any UI changes are sensible and look good.</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Any parallel programming is done safely.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The code isn’t more complex than it needs to be.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The developer isn’t implementing things they </a:t>
            </a:r>
            <a:r>
              <a:rPr i="1" lang="en" sz="1500">
                <a:solidFill>
                  <a:schemeClr val="dk1"/>
                </a:solidFill>
              </a:rPr>
              <a:t>might</a:t>
            </a:r>
            <a:r>
              <a:rPr lang="en" sz="1500">
                <a:solidFill>
                  <a:schemeClr val="dk1"/>
                </a:solidFill>
              </a:rPr>
              <a:t> need in the future but don’t need now.</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Code has appropriate unit tests.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Tests are well-designed.</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The developer used clear names for everything.</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Comments are clear and useful, and mostly explain </a:t>
            </a:r>
            <a:r>
              <a:rPr i="1" lang="en" sz="1500">
                <a:solidFill>
                  <a:schemeClr val="dk1"/>
                </a:solidFill>
              </a:rPr>
              <a:t>why</a:t>
            </a:r>
            <a:r>
              <a:rPr lang="en" sz="1500">
                <a:solidFill>
                  <a:schemeClr val="dk1"/>
                </a:solidFill>
              </a:rPr>
              <a:t> instead of </a:t>
            </a:r>
            <a:r>
              <a:rPr i="1" lang="en" sz="1500">
                <a:solidFill>
                  <a:schemeClr val="dk1"/>
                </a:solidFill>
              </a:rPr>
              <a:t>what</a:t>
            </a:r>
            <a:r>
              <a:rPr lang="en" sz="1500">
                <a:solidFill>
                  <a:schemeClr val="dk1"/>
                </a:solidFill>
              </a:rPr>
              <a: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Code is appropriately documented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The code conforms to our style guides.</a:t>
            </a:r>
            <a:endParaRPr sz="1500">
              <a:solidFill>
                <a:schemeClr val="dk1"/>
              </a:solidFill>
            </a:endParaRPr>
          </a:p>
          <a:p>
            <a:pPr indent="0" lvl="0" marL="0" rtl="0" algn="l">
              <a:spcBef>
                <a:spcPts val="1200"/>
              </a:spcBef>
              <a:spcAft>
                <a:spcPts val="1200"/>
              </a:spcAft>
              <a:buNone/>
            </a:pPr>
            <a:r>
              <a:rPr lang="en" sz="1500">
                <a:solidFill>
                  <a:schemeClr val="dk1"/>
                </a:solidFill>
              </a:rPr>
              <a:t>Make sure to review </a:t>
            </a:r>
            <a:r>
              <a:rPr b="1" lang="en" sz="1500">
                <a:solidFill>
                  <a:schemeClr val="dk1"/>
                </a:solidFill>
              </a:rPr>
              <a:t>every line</a:t>
            </a:r>
            <a:r>
              <a:rPr lang="en" sz="1500">
                <a:solidFill>
                  <a:schemeClr val="dk1"/>
                </a:solidFill>
              </a:rPr>
              <a:t> of code you’ve been asked to review, look at the </a:t>
            </a:r>
            <a:r>
              <a:rPr b="1" lang="en" sz="1500">
                <a:solidFill>
                  <a:schemeClr val="dk1"/>
                </a:solidFill>
              </a:rPr>
              <a:t>context</a:t>
            </a:r>
            <a:r>
              <a:rPr lang="en" sz="1500">
                <a:solidFill>
                  <a:schemeClr val="dk1"/>
                </a:solidFill>
              </a:rPr>
              <a:t>, make sure you’re </a:t>
            </a:r>
            <a:r>
              <a:rPr b="1" lang="en" sz="1500">
                <a:solidFill>
                  <a:schemeClr val="dk1"/>
                </a:solidFill>
              </a:rPr>
              <a:t>improving code health</a:t>
            </a:r>
            <a:r>
              <a:rPr lang="en" sz="1500">
                <a:solidFill>
                  <a:schemeClr val="dk1"/>
                </a:solidFill>
              </a:rPr>
              <a:t>, and compliment developers on </a:t>
            </a:r>
            <a:r>
              <a:rPr b="1" lang="en" sz="1500">
                <a:solidFill>
                  <a:schemeClr val="dk1"/>
                </a:solidFill>
              </a:rPr>
              <a:t>good things</a:t>
            </a:r>
            <a:r>
              <a:rPr lang="en" sz="1500">
                <a:solidFill>
                  <a:schemeClr val="dk1"/>
                </a:solidFill>
              </a:rPr>
              <a:t> that they do.</a:t>
            </a:r>
            <a:endParaRPr sz="4400">
              <a:solidFill>
                <a:srgbClr val="2A1F74"/>
              </a:solidFill>
            </a:endParaRPr>
          </a:p>
        </p:txBody>
      </p:sp>
      <p:sp>
        <p:nvSpPr>
          <p:cNvPr id="173" name="Google Shape;173;p35"/>
          <p:cNvSpPr txBox="1"/>
          <p:nvPr/>
        </p:nvSpPr>
        <p:spPr>
          <a:xfrm>
            <a:off x="86950" y="6358050"/>
            <a:ext cx="626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Example from Google Eng. Practices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Why do</a:t>
            </a:r>
            <a:r>
              <a:rPr b="1" lang="en"/>
              <a:t>es readability matter?</a:t>
            </a:r>
            <a:endParaRPr b="1">
              <a:latin typeface="Poppins"/>
              <a:ea typeface="Poppins"/>
              <a:cs typeface="Poppins"/>
              <a:sym typeface="Poppins"/>
            </a:endParaRPr>
          </a:p>
        </p:txBody>
      </p:sp>
      <p:sp>
        <p:nvSpPr>
          <p:cNvPr id="179" name="Google Shape;179;p36"/>
          <p:cNvSpPr txBox="1"/>
          <p:nvPr>
            <p:ph idx="1"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000">
                <a:solidFill>
                  <a:srgbClr val="2A1F74"/>
                </a:solidFill>
              </a:rPr>
              <a:t>Easier to find and fix bugs</a:t>
            </a:r>
            <a:endParaRPr sz="4000">
              <a:solidFill>
                <a:srgbClr val="2A1F74"/>
              </a:solidFill>
            </a:endParaRPr>
          </a:p>
          <a:p>
            <a:pPr indent="0" lvl="0" marL="0" rtl="0" algn="ctr">
              <a:spcBef>
                <a:spcPts val="1600"/>
              </a:spcBef>
              <a:spcAft>
                <a:spcPts val="0"/>
              </a:spcAft>
              <a:buNone/>
            </a:pPr>
            <a:r>
              <a:rPr lang="en" sz="4000">
                <a:solidFill>
                  <a:srgbClr val="2A1F74"/>
                </a:solidFill>
              </a:rPr>
              <a:t>We work in teams</a:t>
            </a:r>
            <a:endParaRPr sz="4000">
              <a:solidFill>
                <a:srgbClr val="2A1F74"/>
              </a:solidFill>
            </a:endParaRPr>
          </a:p>
          <a:p>
            <a:pPr indent="0" lvl="0" marL="0" rtl="0" algn="ctr">
              <a:spcBef>
                <a:spcPts val="1600"/>
              </a:spcBef>
              <a:spcAft>
                <a:spcPts val="0"/>
              </a:spcAft>
              <a:buNone/>
            </a:pPr>
            <a:r>
              <a:rPr lang="en" sz="4000">
                <a:solidFill>
                  <a:srgbClr val="2A1F74"/>
                </a:solidFill>
              </a:rPr>
              <a:t>Code can last for years</a:t>
            </a:r>
            <a:endParaRPr sz="4000">
              <a:solidFill>
                <a:srgbClr val="2A1F74"/>
              </a:solidFill>
            </a:endParaRPr>
          </a:p>
          <a:p>
            <a:pPr indent="0" lvl="0" marL="0" rtl="0" algn="ctr">
              <a:spcBef>
                <a:spcPts val="1600"/>
              </a:spcBef>
              <a:spcAft>
                <a:spcPts val="1600"/>
              </a:spcAft>
              <a:buNone/>
            </a:pPr>
            <a:r>
              <a:rPr lang="en" sz="4000">
                <a:solidFill>
                  <a:srgbClr val="2A1F74"/>
                </a:solidFill>
              </a:rPr>
              <a:t>Other people need to be able to extend or add new features</a:t>
            </a:r>
            <a:endParaRPr sz="4000">
              <a:solidFill>
                <a:srgbClr val="2A1F7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JavaScript - What does this do?</a:t>
            </a:r>
            <a:endParaRPr b="1"/>
          </a:p>
        </p:txBody>
      </p:sp>
      <p:sp>
        <p:nvSpPr>
          <p:cNvPr id="185" name="Google Shape;185;p37"/>
          <p:cNvSpPr txBox="1"/>
          <p:nvPr/>
        </p:nvSpPr>
        <p:spPr>
          <a:xfrm>
            <a:off x="86950" y="6358050"/>
            <a:ext cx="626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Example from programiz.com</a:t>
            </a:r>
            <a:endParaRPr/>
          </a:p>
        </p:txBody>
      </p:sp>
      <p:sp>
        <p:nvSpPr>
          <p:cNvPr id="186" name="Google Shape;186;p37"/>
          <p:cNvSpPr txBox="1"/>
          <p:nvPr/>
        </p:nvSpPr>
        <p:spPr>
          <a:xfrm>
            <a:off x="1171200" y="2346175"/>
            <a:ext cx="6801600" cy="2401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9CB9C"/>
                </a:solidFill>
                <a:latin typeface="Roboto Mono"/>
                <a:ea typeface="Roboto Mono"/>
                <a:cs typeface="Roboto Mono"/>
                <a:sym typeface="Roboto Mono"/>
              </a:rPr>
              <a:t>// get input from the user</a:t>
            </a:r>
            <a:endParaRPr sz="1800">
              <a:solidFill>
                <a:srgbClr val="F9CB9C"/>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B4A7D6"/>
                </a:solidFill>
                <a:latin typeface="Roboto Mono"/>
                <a:ea typeface="Roboto Mono"/>
                <a:cs typeface="Roboto Mono"/>
                <a:sym typeface="Roboto Mono"/>
              </a:rPr>
              <a:t>c</a:t>
            </a:r>
            <a:r>
              <a:rPr lang="en" sz="1800">
                <a:solidFill>
                  <a:srgbClr val="B4A7D6"/>
                </a:solidFill>
                <a:latin typeface="Roboto Mono"/>
                <a:ea typeface="Roboto Mono"/>
                <a:cs typeface="Roboto Mono"/>
                <a:sym typeface="Roboto Mono"/>
              </a:rPr>
              <a:t>onst</a:t>
            </a:r>
            <a:r>
              <a:rPr lang="en" sz="1800">
                <a:solidFill>
                  <a:schemeClr val="lt2"/>
                </a:solidFill>
                <a:latin typeface="Roboto Mono"/>
                <a:ea typeface="Roboto Mono"/>
                <a:cs typeface="Roboto Mono"/>
                <a:sym typeface="Roboto Mono"/>
              </a:rPr>
              <a:t> data_in = prompt(</a:t>
            </a:r>
            <a:r>
              <a:rPr lang="en" sz="1800">
                <a:solidFill>
                  <a:srgbClr val="93C47D"/>
                </a:solidFill>
                <a:latin typeface="Roboto Mono"/>
                <a:ea typeface="Roboto Mono"/>
                <a:cs typeface="Roboto Mono"/>
                <a:sym typeface="Roboto Mono"/>
              </a:rPr>
              <a:t>“Value to convert: “</a:t>
            </a:r>
            <a:r>
              <a:rPr lang="en" sz="1800">
                <a:solidFill>
                  <a:schemeClr val="lt2"/>
                </a:solidFill>
                <a:latin typeface="Roboto Mono"/>
                <a:ea typeface="Roboto Mono"/>
                <a:cs typeface="Roboto Mono"/>
                <a:sym typeface="Roboto Mono"/>
              </a:rPr>
              <a:t>)</a:t>
            </a:r>
            <a:endParaRPr sz="1800">
              <a:solidFill>
                <a:schemeClr val="lt2"/>
              </a:solidFill>
              <a:latin typeface="Roboto Mono"/>
              <a:ea typeface="Roboto Mono"/>
              <a:cs typeface="Roboto Mono"/>
              <a:sym typeface="Roboto Mono"/>
            </a:endParaRPr>
          </a:p>
          <a:p>
            <a:pPr indent="0" lvl="0" marL="0" rtl="0" algn="l">
              <a:spcBef>
                <a:spcPts val="0"/>
              </a:spcBef>
              <a:spcAft>
                <a:spcPts val="0"/>
              </a:spcAft>
              <a:buNone/>
            </a:pPr>
            <a:r>
              <a:t/>
            </a:r>
            <a:endParaRPr sz="1800">
              <a:solidFill>
                <a:schemeClr val="lt2"/>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F9CB9C"/>
                </a:solidFill>
                <a:latin typeface="Roboto Mono"/>
                <a:ea typeface="Roboto Mono"/>
                <a:cs typeface="Roboto Mono"/>
                <a:sym typeface="Roboto Mono"/>
              </a:rPr>
              <a:t>// convert to new units</a:t>
            </a:r>
            <a:endParaRPr sz="1800">
              <a:solidFill>
                <a:srgbClr val="F9CB9C"/>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B4A7D6"/>
                </a:solidFill>
                <a:latin typeface="Roboto Mono"/>
                <a:ea typeface="Roboto Mono"/>
                <a:cs typeface="Roboto Mono"/>
                <a:sym typeface="Roboto Mono"/>
              </a:rPr>
              <a:t>const</a:t>
            </a:r>
            <a:r>
              <a:rPr lang="en" sz="1800">
                <a:solidFill>
                  <a:schemeClr val="lt2"/>
                </a:solidFill>
                <a:latin typeface="Roboto Mono"/>
                <a:ea typeface="Roboto Mono"/>
                <a:cs typeface="Roboto Mono"/>
                <a:sym typeface="Roboto Mono"/>
              </a:rPr>
              <a:t> data_out = data_in * </a:t>
            </a:r>
            <a:r>
              <a:rPr lang="en" sz="1800">
                <a:solidFill>
                  <a:srgbClr val="F1C232"/>
                </a:solidFill>
                <a:latin typeface="Roboto Mono"/>
                <a:ea typeface="Roboto Mono"/>
                <a:cs typeface="Roboto Mono"/>
                <a:sym typeface="Roboto Mono"/>
              </a:rPr>
              <a:t>0.621371</a:t>
            </a:r>
            <a:endParaRPr sz="1800">
              <a:solidFill>
                <a:srgbClr val="F1C232"/>
              </a:solidFill>
              <a:latin typeface="Roboto Mono"/>
              <a:ea typeface="Roboto Mono"/>
              <a:cs typeface="Roboto Mono"/>
              <a:sym typeface="Roboto Mono"/>
            </a:endParaRPr>
          </a:p>
          <a:p>
            <a:pPr indent="0" lvl="0" marL="0" rtl="0" algn="l">
              <a:spcBef>
                <a:spcPts val="0"/>
              </a:spcBef>
              <a:spcAft>
                <a:spcPts val="0"/>
              </a:spcAft>
              <a:buNone/>
            </a:pPr>
            <a:r>
              <a:t/>
            </a:r>
            <a:endParaRPr sz="1800">
              <a:solidFill>
                <a:schemeClr val="lt2"/>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F9CB9C"/>
                </a:solidFill>
                <a:latin typeface="Roboto Mono"/>
                <a:ea typeface="Roboto Mono"/>
                <a:cs typeface="Roboto Mono"/>
                <a:sym typeface="Roboto Mono"/>
              </a:rPr>
              <a:t>// tell user the answer</a:t>
            </a:r>
            <a:endParaRPr sz="1800">
              <a:solidFill>
                <a:srgbClr val="F9CB9C"/>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F1C232"/>
                </a:solidFill>
                <a:latin typeface="Roboto Mono"/>
                <a:ea typeface="Roboto Mono"/>
                <a:cs typeface="Roboto Mono"/>
                <a:sym typeface="Roboto Mono"/>
              </a:rPr>
              <a:t>console</a:t>
            </a:r>
            <a:r>
              <a:rPr lang="en" sz="1800">
                <a:solidFill>
                  <a:schemeClr val="lt2"/>
                </a:solidFill>
                <a:latin typeface="Roboto Mono"/>
                <a:ea typeface="Roboto Mono"/>
                <a:cs typeface="Roboto Mono"/>
                <a:sym typeface="Roboto Mono"/>
              </a:rPr>
              <a:t>.log(</a:t>
            </a:r>
            <a:r>
              <a:rPr lang="en" sz="1800">
                <a:solidFill>
                  <a:srgbClr val="93C47D"/>
                </a:solidFill>
                <a:latin typeface="Roboto Mono"/>
                <a:ea typeface="Roboto Mono"/>
                <a:cs typeface="Roboto Mono"/>
                <a:sym typeface="Roboto Mono"/>
              </a:rPr>
              <a:t>‘</a:t>
            </a:r>
            <a:r>
              <a:rPr lang="en" sz="1800">
                <a:solidFill>
                  <a:srgbClr val="E06666"/>
                </a:solidFill>
                <a:latin typeface="Roboto Mono"/>
                <a:ea typeface="Roboto Mono"/>
                <a:cs typeface="Roboto Mono"/>
                <a:sym typeface="Roboto Mono"/>
              </a:rPr>
              <a:t>${data_out}</a:t>
            </a:r>
            <a:r>
              <a:rPr lang="en" sz="1800">
                <a:solidFill>
                  <a:srgbClr val="93C47D"/>
                </a:solidFill>
                <a:latin typeface="Roboto Mono"/>
                <a:ea typeface="Roboto Mono"/>
                <a:cs typeface="Roboto Mono"/>
                <a:sym typeface="Roboto Mono"/>
              </a:rPr>
              <a:t>’</a:t>
            </a:r>
            <a:r>
              <a:rPr lang="en" sz="1800">
                <a:solidFill>
                  <a:schemeClr val="lt2"/>
                </a:solidFill>
                <a:latin typeface="Roboto Mono"/>
                <a:ea typeface="Roboto Mono"/>
                <a:cs typeface="Roboto Mono"/>
                <a:sym typeface="Roboto Mono"/>
              </a:rPr>
              <a:t>);</a:t>
            </a:r>
            <a:endParaRPr sz="1800">
              <a:solidFill>
                <a:schemeClr val="lt2"/>
              </a:solidFill>
              <a:latin typeface="Roboto Mono"/>
              <a:ea typeface="Roboto Mono"/>
              <a:cs typeface="Roboto Mono"/>
              <a:sym typeface="Roboto Mono"/>
            </a:endParaRPr>
          </a:p>
        </p:txBody>
      </p:sp>
      <p:sp>
        <p:nvSpPr>
          <p:cNvPr id="187" name="Google Shape;187;p3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JavaScript - What if it was more readable?</a:t>
            </a:r>
            <a:endParaRPr b="1"/>
          </a:p>
        </p:txBody>
      </p:sp>
      <p:pic>
        <p:nvPicPr>
          <p:cNvPr id="193" name="Google Shape;193;p38"/>
          <p:cNvPicPr preferRelativeResize="0"/>
          <p:nvPr/>
        </p:nvPicPr>
        <p:blipFill>
          <a:blip r:embed="rId3">
            <a:alphaModFix/>
          </a:blip>
          <a:stretch>
            <a:fillRect/>
          </a:stretch>
        </p:blipFill>
        <p:spPr>
          <a:xfrm>
            <a:off x="470638" y="1633500"/>
            <a:ext cx="8202724" cy="4518051"/>
          </a:xfrm>
          <a:prstGeom prst="rect">
            <a:avLst/>
          </a:prstGeom>
          <a:noFill/>
          <a:ln>
            <a:noFill/>
          </a:ln>
        </p:spPr>
      </p:pic>
      <p:sp>
        <p:nvSpPr>
          <p:cNvPr id="194" name="Google Shape;194;p38"/>
          <p:cNvSpPr txBox="1"/>
          <p:nvPr/>
        </p:nvSpPr>
        <p:spPr>
          <a:xfrm>
            <a:off x="86950" y="6358050"/>
            <a:ext cx="626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Example from programiz.com</a:t>
            </a:r>
            <a:endParaRPr/>
          </a:p>
        </p:txBody>
      </p:sp>
      <p:sp>
        <p:nvSpPr>
          <p:cNvPr id="195" name="Google Shape;195;p3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Swift (iOS, macOS) </a:t>
            </a:r>
            <a:r>
              <a:rPr b="1" lang="en"/>
              <a:t>- What does this do?</a:t>
            </a:r>
            <a:endParaRPr b="1"/>
          </a:p>
          <a:p>
            <a:pPr indent="0" lvl="0" marL="0" rtl="0" algn="l">
              <a:spcBef>
                <a:spcPts val="0"/>
              </a:spcBef>
              <a:spcAft>
                <a:spcPts val="0"/>
              </a:spcAft>
              <a:buNone/>
            </a:pPr>
            <a:r>
              <a:t/>
            </a:r>
            <a:endParaRPr b="1"/>
          </a:p>
        </p:txBody>
      </p:sp>
      <p:sp>
        <p:nvSpPr>
          <p:cNvPr id="201" name="Google Shape;201;p39"/>
          <p:cNvSpPr txBox="1"/>
          <p:nvPr/>
        </p:nvSpPr>
        <p:spPr>
          <a:xfrm>
            <a:off x="86950" y="6358050"/>
            <a:ext cx="626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Example from Apple</a:t>
            </a:r>
            <a:endParaRPr/>
          </a:p>
        </p:txBody>
      </p:sp>
      <p:sp>
        <p:nvSpPr>
          <p:cNvPr id="202" name="Google Shape;202;p39"/>
          <p:cNvSpPr txBox="1"/>
          <p:nvPr/>
        </p:nvSpPr>
        <p:spPr>
          <a:xfrm>
            <a:off x="2359200" y="2357725"/>
            <a:ext cx="4425600" cy="285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A64D79"/>
                </a:solidFill>
                <a:latin typeface="Roboto Mono"/>
                <a:ea typeface="Roboto Mono"/>
                <a:cs typeface="Roboto Mono"/>
                <a:sym typeface="Roboto Mono"/>
              </a:rPr>
              <a:t>l</a:t>
            </a:r>
            <a:r>
              <a:rPr lang="en" sz="2200">
                <a:solidFill>
                  <a:srgbClr val="A64D79"/>
                </a:solidFill>
                <a:latin typeface="Roboto Mono"/>
                <a:ea typeface="Roboto Mono"/>
                <a:cs typeface="Roboto Mono"/>
                <a:sym typeface="Roboto Mono"/>
              </a:rPr>
              <a:t>et</a:t>
            </a:r>
            <a:r>
              <a:rPr lang="en" sz="2200">
                <a:solidFill>
                  <a:srgbClr val="45818E"/>
                </a:solidFill>
                <a:latin typeface="Roboto Mono"/>
                <a:ea typeface="Roboto Mono"/>
                <a:cs typeface="Roboto Mono"/>
                <a:sym typeface="Roboto Mono"/>
              </a:rPr>
              <a:t> door = </a:t>
            </a:r>
            <a:r>
              <a:rPr lang="en" sz="2200">
                <a:solidFill>
                  <a:srgbClr val="A64D79"/>
                </a:solidFill>
                <a:latin typeface="Roboto Mono"/>
                <a:ea typeface="Roboto Mono"/>
                <a:cs typeface="Roboto Mono"/>
                <a:sym typeface="Roboto Mono"/>
              </a:rPr>
              <a:t>true</a:t>
            </a:r>
            <a:endParaRPr sz="2200">
              <a:solidFill>
                <a:srgbClr val="A64D79"/>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2200">
                <a:solidFill>
                  <a:srgbClr val="A64D79"/>
                </a:solidFill>
                <a:latin typeface="Roboto Mono"/>
                <a:ea typeface="Roboto Mono"/>
                <a:cs typeface="Roboto Mono"/>
                <a:sym typeface="Roboto Mono"/>
              </a:rPr>
              <a:t>l</a:t>
            </a:r>
            <a:r>
              <a:rPr lang="en" sz="2200">
                <a:solidFill>
                  <a:srgbClr val="A64D79"/>
                </a:solidFill>
                <a:latin typeface="Roboto Mono"/>
                <a:ea typeface="Roboto Mono"/>
                <a:cs typeface="Roboto Mono"/>
                <a:sym typeface="Roboto Mono"/>
              </a:rPr>
              <a:t>et</a:t>
            </a:r>
            <a:r>
              <a:rPr lang="en" sz="2200">
                <a:solidFill>
                  <a:srgbClr val="45818E"/>
                </a:solidFill>
                <a:latin typeface="Roboto Mono"/>
                <a:ea typeface="Roboto Mono"/>
                <a:cs typeface="Roboto Mono"/>
                <a:sym typeface="Roboto Mono"/>
              </a:rPr>
              <a:t> scan = </a:t>
            </a:r>
            <a:r>
              <a:rPr lang="en" sz="2200">
                <a:solidFill>
                  <a:srgbClr val="A64D79"/>
                </a:solidFill>
                <a:latin typeface="Roboto Mono"/>
                <a:ea typeface="Roboto Mono"/>
                <a:cs typeface="Roboto Mono"/>
                <a:sym typeface="Roboto Mono"/>
              </a:rPr>
              <a:t>false</a:t>
            </a:r>
            <a:endParaRPr sz="2200">
              <a:solidFill>
                <a:srgbClr val="45818E"/>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2200">
                <a:solidFill>
                  <a:srgbClr val="A64D79"/>
                </a:solidFill>
                <a:latin typeface="Roboto Mono"/>
                <a:ea typeface="Roboto Mono"/>
                <a:cs typeface="Roboto Mono"/>
                <a:sym typeface="Roboto Mono"/>
              </a:rPr>
              <a:t>i</a:t>
            </a:r>
            <a:r>
              <a:rPr lang="en" sz="2200">
                <a:solidFill>
                  <a:srgbClr val="A64D79"/>
                </a:solidFill>
                <a:latin typeface="Roboto Mono"/>
                <a:ea typeface="Roboto Mono"/>
                <a:cs typeface="Roboto Mono"/>
                <a:sym typeface="Roboto Mono"/>
              </a:rPr>
              <a:t>f</a:t>
            </a:r>
            <a:r>
              <a:rPr lang="en" sz="2200">
                <a:solidFill>
                  <a:srgbClr val="45818E"/>
                </a:solidFill>
                <a:latin typeface="Roboto Mono"/>
                <a:ea typeface="Roboto Mono"/>
                <a:cs typeface="Roboto Mono"/>
                <a:sym typeface="Roboto Mono"/>
              </a:rPr>
              <a:t> door &amp;&amp; scan {</a:t>
            </a:r>
            <a:endParaRPr sz="2200">
              <a:solidFill>
                <a:srgbClr val="45818E"/>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2200">
                <a:solidFill>
                  <a:srgbClr val="45818E"/>
                </a:solidFill>
                <a:latin typeface="Roboto Mono"/>
                <a:ea typeface="Roboto Mono"/>
                <a:cs typeface="Roboto Mono"/>
                <a:sym typeface="Roboto Mono"/>
              </a:rPr>
              <a:t>	print(</a:t>
            </a:r>
            <a:r>
              <a:rPr lang="en" sz="2200">
                <a:solidFill>
                  <a:srgbClr val="CC0000"/>
                </a:solidFill>
                <a:latin typeface="Roboto Mono"/>
                <a:ea typeface="Roboto Mono"/>
                <a:cs typeface="Roboto Mono"/>
                <a:sym typeface="Roboto Mono"/>
              </a:rPr>
              <a:t>“Welcome!”</a:t>
            </a:r>
            <a:r>
              <a:rPr lang="en" sz="2200">
                <a:solidFill>
                  <a:srgbClr val="45818E"/>
                </a:solidFill>
                <a:latin typeface="Roboto Mono"/>
                <a:ea typeface="Roboto Mono"/>
                <a:cs typeface="Roboto Mono"/>
                <a:sym typeface="Roboto Mono"/>
              </a:rPr>
              <a:t>)</a:t>
            </a:r>
            <a:endParaRPr sz="2200">
              <a:solidFill>
                <a:srgbClr val="45818E"/>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2200">
                <a:solidFill>
                  <a:srgbClr val="45818E"/>
                </a:solidFill>
                <a:latin typeface="Roboto Mono"/>
                <a:ea typeface="Roboto Mono"/>
                <a:cs typeface="Roboto Mono"/>
                <a:sym typeface="Roboto Mono"/>
              </a:rPr>
              <a:t>} </a:t>
            </a:r>
            <a:r>
              <a:rPr lang="en" sz="2200">
                <a:solidFill>
                  <a:srgbClr val="A64D79"/>
                </a:solidFill>
                <a:latin typeface="Roboto Mono"/>
                <a:ea typeface="Roboto Mono"/>
                <a:cs typeface="Roboto Mono"/>
                <a:sym typeface="Roboto Mono"/>
              </a:rPr>
              <a:t>else</a:t>
            </a:r>
            <a:r>
              <a:rPr lang="en" sz="2200">
                <a:solidFill>
                  <a:srgbClr val="45818E"/>
                </a:solidFill>
                <a:latin typeface="Roboto Mono"/>
                <a:ea typeface="Roboto Mono"/>
                <a:cs typeface="Roboto Mono"/>
                <a:sym typeface="Roboto Mono"/>
              </a:rPr>
              <a:t> {</a:t>
            </a:r>
            <a:endParaRPr sz="2200">
              <a:solidFill>
                <a:srgbClr val="45818E"/>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2200">
                <a:solidFill>
                  <a:srgbClr val="45818E"/>
                </a:solidFill>
                <a:latin typeface="Roboto Mono"/>
                <a:ea typeface="Roboto Mono"/>
                <a:cs typeface="Roboto Mono"/>
                <a:sym typeface="Roboto Mono"/>
              </a:rPr>
              <a:t>	print(</a:t>
            </a:r>
            <a:r>
              <a:rPr lang="en" sz="2200">
                <a:solidFill>
                  <a:srgbClr val="CC0000"/>
                </a:solidFill>
                <a:latin typeface="Roboto Mono"/>
                <a:ea typeface="Roboto Mono"/>
                <a:cs typeface="Roboto Mono"/>
                <a:sym typeface="Roboto Mono"/>
              </a:rPr>
              <a:t>“ERROR”</a:t>
            </a:r>
            <a:r>
              <a:rPr lang="en" sz="2200">
                <a:solidFill>
                  <a:srgbClr val="45818E"/>
                </a:solidFill>
                <a:latin typeface="Roboto Mono"/>
                <a:ea typeface="Roboto Mono"/>
                <a:cs typeface="Roboto Mono"/>
                <a:sym typeface="Roboto Mono"/>
              </a:rPr>
              <a:t>)</a:t>
            </a:r>
            <a:endParaRPr sz="2200">
              <a:solidFill>
                <a:srgbClr val="45818E"/>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2200">
                <a:solidFill>
                  <a:srgbClr val="45818E"/>
                </a:solidFill>
                <a:latin typeface="Roboto Mono"/>
                <a:ea typeface="Roboto Mono"/>
                <a:cs typeface="Roboto Mono"/>
                <a:sym typeface="Roboto Mono"/>
              </a:rPr>
              <a:t>}</a:t>
            </a:r>
            <a:endParaRPr sz="2200">
              <a:solidFill>
                <a:srgbClr val="45818E"/>
              </a:solidFill>
              <a:latin typeface="Roboto Mono"/>
              <a:ea typeface="Roboto Mono"/>
              <a:cs typeface="Roboto Mono"/>
              <a:sym typeface="Roboto Mono"/>
            </a:endParaRPr>
          </a:p>
        </p:txBody>
      </p:sp>
      <p:sp>
        <p:nvSpPr>
          <p:cNvPr id="203" name="Google Shape;203;p3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Swift - What if it was more readable?</a:t>
            </a:r>
            <a:endParaRPr b="1"/>
          </a:p>
          <a:p>
            <a:pPr indent="0" lvl="0" marL="0" rtl="0" algn="l">
              <a:spcBef>
                <a:spcPts val="0"/>
              </a:spcBef>
              <a:spcAft>
                <a:spcPts val="0"/>
              </a:spcAft>
              <a:buNone/>
            </a:pPr>
            <a:r>
              <a:t/>
            </a:r>
            <a:endParaRPr b="1"/>
          </a:p>
        </p:txBody>
      </p:sp>
      <p:pic>
        <p:nvPicPr>
          <p:cNvPr id="209" name="Google Shape;209;p40"/>
          <p:cNvPicPr preferRelativeResize="0"/>
          <p:nvPr/>
        </p:nvPicPr>
        <p:blipFill rotWithShape="1">
          <a:blip r:embed="rId3">
            <a:alphaModFix/>
          </a:blip>
          <a:srcRect b="23017" l="0" r="0" t="0"/>
          <a:stretch/>
        </p:blipFill>
        <p:spPr>
          <a:xfrm>
            <a:off x="776300" y="2011700"/>
            <a:ext cx="7591425" cy="2976925"/>
          </a:xfrm>
          <a:prstGeom prst="rect">
            <a:avLst/>
          </a:prstGeom>
          <a:noFill/>
          <a:ln>
            <a:noFill/>
          </a:ln>
        </p:spPr>
      </p:pic>
      <p:sp>
        <p:nvSpPr>
          <p:cNvPr id="210" name="Google Shape;210;p40"/>
          <p:cNvSpPr txBox="1"/>
          <p:nvPr/>
        </p:nvSpPr>
        <p:spPr>
          <a:xfrm>
            <a:off x="86950" y="6358050"/>
            <a:ext cx="626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Example from Apple</a:t>
            </a:r>
            <a:endParaRPr/>
          </a:p>
        </p:txBody>
      </p:sp>
      <p:sp>
        <p:nvSpPr>
          <p:cNvPr id="211" name="Google Shape;211;p4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1"/>
          <p:cNvSpPr txBox="1"/>
          <p:nvPr>
            <p:ph idx="1" type="body"/>
          </p:nvPr>
        </p:nvSpPr>
        <p:spPr>
          <a:xfrm>
            <a:off x="939300" y="410325"/>
            <a:ext cx="7265400" cy="1723800"/>
          </a:xfrm>
          <a:prstGeom prst="rect">
            <a:avLst/>
          </a:prstGeom>
          <a:solidFill>
            <a:srgbClr val="A72A1E"/>
          </a:solidFill>
        </p:spPr>
        <p:txBody>
          <a:bodyPr anchorCtr="0" anchor="ctr" bIns="91425" lIns="91425" spcFirstLastPara="1" rIns="91425" wrap="square" tIns="91425">
            <a:spAutoFit/>
          </a:bodyPr>
          <a:lstStyle/>
          <a:p>
            <a:pPr indent="0" lvl="0" marL="0" rtl="0" algn="ctr">
              <a:spcBef>
                <a:spcPts val="0"/>
              </a:spcBef>
              <a:spcAft>
                <a:spcPts val="0"/>
              </a:spcAft>
              <a:buNone/>
            </a:pPr>
            <a:r>
              <a:rPr b="1" lang="en" sz="10000">
                <a:solidFill>
                  <a:schemeClr val="lt1"/>
                </a:solidFill>
                <a:latin typeface="Lobster"/>
                <a:ea typeface="Lobster"/>
                <a:cs typeface="Lobster"/>
                <a:sym typeface="Lobster"/>
              </a:rPr>
              <a:t>Guess a word</a:t>
            </a:r>
            <a:endParaRPr b="1" sz="10000">
              <a:solidFill>
                <a:schemeClr val="lt1"/>
              </a:solidFill>
            </a:endParaRPr>
          </a:p>
        </p:txBody>
      </p:sp>
      <p:sp>
        <p:nvSpPr>
          <p:cNvPr id="217" name="Google Shape;217;p41"/>
          <p:cNvSpPr txBox="1"/>
          <p:nvPr/>
        </p:nvSpPr>
        <p:spPr>
          <a:xfrm>
            <a:off x="237750" y="2510600"/>
            <a:ext cx="8668500" cy="3468300"/>
          </a:xfrm>
          <a:prstGeom prst="rect">
            <a:avLst/>
          </a:prstGeom>
          <a:solidFill>
            <a:srgbClr val="A72A1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Poppins"/>
                <a:ea typeface="Poppins"/>
                <a:cs typeface="Poppins"/>
                <a:sym typeface="Poppins"/>
              </a:rPr>
              <a:t>Each day there is a new 5 letter word to be guessed, letter-by-letter</a:t>
            </a:r>
            <a:endParaRPr b="1" sz="1800">
              <a:solidFill>
                <a:schemeClr val="lt1"/>
              </a:solidFill>
              <a:latin typeface="Poppins"/>
              <a:ea typeface="Poppins"/>
              <a:cs typeface="Poppins"/>
              <a:sym typeface="Poppins"/>
            </a:endParaRPr>
          </a:p>
          <a:p>
            <a:pPr indent="0" lvl="0" marL="0" rtl="0" algn="l">
              <a:spcBef>
                <a:spcPts val="0"/>
              </a:spcBef>
              <a:spcAft>
                <a:spcPts val="0"/>
              </a:spcAft>
              <a:buNone/>
            </a:pPr>
            <a:r>
              <a:t/>
            </a:r>
            <a:endParaRPr b="1" sz="1800">
              <a:solidFill>
                <a:schemeClr val="lt1"/>
              </a:solidFill>
              <a:latin typeface="Poppins"/>
              <a:ea typeface="Poppins"/>
              <a:cs typeface="Poppins"/>
              <a:sym typeface="Poppins"/>
            </a:endParaRPr>
          </a:p>
          <a:p>
            <a:pPr indent="0" lvl="0" marL="0" rtl="0" algn="l">
              <a:spcBef>
                <a:spcPts val="0"/>
              </a:spcBef>
              <a:spcAft>
                <a:spcPts val="0"/>
              </a:spcAft>
              <a:buNone/>
            </a:pPr>
            <a:r>
              <a:rPr lang="en" sz="1800">
                <a:solidFill>
                  <a:schemeClr val="lt1"/>
                </a:solidFill>
                <a:latin typeface="Roboto Mono Medium"/>
                <a:ea typeface="Roboto Mono Medium"/>
                <a:cs typeface="Roboto Mono Medium"/>
                <a:sym typeface="Roboto Mono Medium"/>
              </a:rPr>
              <a:t>Gameplay description:</a:t>
            </a:r>
            <a:endParaRPr sz="1800">
              <a:solidFill>
                <a:schemeClr val="lt1"/>
              </a:solidFill>
              <a:latin typeface="Roboto Mono Medium"/>
              <a:ea typeface="Roboto Mono Medium"/>
              <a:cs typeface="Roboto Mono Medium"/>
              <a:sym typeface="Roboto Mono Medium"/>
            </a:endParaRPr>
          </a:p>
          <a:p>
            <a:pPr indent="-342900" lvl="0" marL="457200" rtl="0" algn="l">
              <a:lnSpc>
                <a:spcPct val="100000"/>
              </a:lnSpc>
              <a:spcBef>
                <a:spcPts val="1000"/>
              </a:spcBef>
              <a:spcAft>
                <a:spcPts val="0"/>
              </a:spcAft>
              <a:buClr>
                <a:schemeClr val="lt1"/>
              </a:buClr>
              <a:buSzPts val="1800"/>
              <a:buFont typeface="Roboto Mono"/>
              <a:buAutoNum type="arabicPeriod"/>
            </a:pPr>
            <a:r>
              <a:rPr lang="en" sz="1800">
                <a:solidFill>
                  <a:schemeClr val="lt1"/>
                </a:solidFill>
                <a:latin typeface="Roboto Mono"/>
                <a:ea typeface="Roboto Mono"/>
                <a:cs typeface="Roboto Mono"/>
                <a:sym typeface="Roboto Mono"/>
              </a:rPr>
              <a:t>Ask the player for a letter</a:t>
            </a:r>
            <a:endParaRPr sz="1800">
              <a:solidFill>
                <a:schemeClr val="lt1"/>
              </a:solidFill>
              <a:latin typeface="Roboto Mono"/>
              <a:ea typeface="Roboto Mono"/>
              <a:cs typeface="Roboto Mono"/>
              <a:sym typeface="Roboto Mono"/>
            </a:endParaRPr>
          </a:p>
          <a:p>
            <a:pPr indent="-342900" lvl="0" marL="457200" rtl="0" algn="l">
              <a:lnSpc>
                <a:spcPct val="100000"/>
              </a:lnSpc>
              <a:spcBef>
                <a:spcPts val="1000"/>
              </a:spcBef>
              <a:spcAft>
                <a:spcPts val="0"/>
              </a:spcAft>
              <a:buClr>
                <a:schemeClr val="lt1"/>
              </a:buClr>
              <a:buSzPts val="1800"/>
              <a:buFont typeface="Roboto Mono"/>
              <a:buAutoNum type="arabicPeriod"/>
            </a:pPr>
            <a:r>
              <a:rPr lang="en" sz="1800">
                <a:solidFill>
                  <a:schemeClr val="lt1"/>
                </a:solidFill>
                <a:latin typeface="Roboto Mono"/>
                <a:ea typeface="Roboto Mono"/>
                <a:cs typeface="Roboto Mono"/>
                <a:sym typeface="Roboto Mono"/>
              </a:rPr>
              <a:t>Check if the letter is in today’s word</a:t>
            </a:r>
            <a:br>
              <a:rPr lang="en" sz="1800">
                <a:solidFill>
                  <a:schemeClr val="lt1"/>
                </a:solidFill>
                <a:latin typeface="Roboto Mono"/>
                <a:ea typeface="Roboto Mono"/>
                <a:cs typeface="Roboto Mono"/>
                <a:sym typeface="Roboto Mono"/>
              </a:rPr>
            </a:br>
            <a:r>
              <a:rPr b="1" lang="en" sz="1800">
                <a:solidFill>
                  <a:schemeClr val="lt1"/>
                </a:solidFill>
                <a:latin typeface="Roboto Mono"/>
                <a:ea typeface="Roboto Mono"/>
                <a:cs typeface="Roboto Mono"/>
                <a:sym typeface="Roboto Mono"/>
              </a:rPr>
              <a:t>If yes:</a:t>
            </a:r>
            <a:r>
              <a:rPr lang="en" sz="1800">
                <a:solidFill>
                  <a:schemeClr val="lt1"/>
                </a:solidFill>
                <a:latin typeface="Roboto Mono"/>
                <a:ea typeface="Roboto Mono"/>
                <a:cs typeface="Roboto Mono"/>
                <a:sym typeface="Roboto Mono"/>
              </a:rPr>
              <a:t> Keep track of where in the word it is</a:t>
            </a:r>
            <a:endParaRPr sz="1800">
              <a:solidFill>
                <a:schemeClr val="lt1"/>
              </a:solidFill>
              <a:latin typeface="Roboto Mono"/>
              <a:ea typeface="Roboto Mono"/>
              <a:cs typeface="Roboto Mono"/>
              <a:sym typeface="Roboto Mono"/>
            </a:endParaRPr>
          </a:p>
          <a:p>
            <a:pPr indent="-342900" lvl="0" marL="457200" rtl="0" algn="l">
              <a:lnSpc>
                <a:spcPct val="100000"/>
              </a:lnSpc>
              <a:spcBef>
                <a:spcPts val="1000"/>
              </a:spcBef>
              <a:spcAft>
                <a:spcPts val="0"/>
              </a:spcAft>
              <a:buClr>
                <a:schemeClr val="lt1"/>
              </a:buClr>
              <a:buSzPts val="1800"/>
              <a:buFont typeface="Roboto Mono"/>
              <a:buAutoNum type="arabicPeriod"/>
            </a:pPr>
            <a:r>
              <a:rPr lang="en" sz="1800">
                <a:solidFill>
                  <a:schemeClr val="lt1"/>
                </a:solidFill>
                <a:latin typeface="Roboto Mono"/>
                <a:ea typeface="Roboto Mono"/>
                <a:cs typeface="Roboto Mono"/>
                <a:sym typeface="Roboto Mono"/>
              </a:rPr>
              <a:t>Show how much of the word the player has guessed correctly</a:t>
            </a:r>
            <a:endParaRPr sz="1800">
              <a:solidFill>
                <a:schemeClr val="lt1"/>
              </a:solidFill>
              <a:latin typeface="Roboto Mono"/>
              <a:ea typeface="Roboto Mono"/>
              <a:cs typeface="Roboto Mono"/>
              <a:sym typeface="Roboto Mono"/>
            </a:endParaRPr>
          </a:p>
          <a:p>
            <a:pPr indent="-342900" lvl="0" marL="457200" rtl="0" algn="l">
              <a:lnSpc>
                <a:spcPct val="100000"/>
              </a:lnSpc>
              <a:spcBef>
                <a:spcPts val="1000"/>
              </a:spcBef>
              <a:spcAft>
                <a:spcPts val="1000"/>
              </a:spcAft>
              <a:buClr>
                <a:schemeClr val="lt1"/>
              </a:buClr>
              <a:buSzPts val="1800"/>
              <a:buFont typeface="Roboto Mono"/>
              <a:buAutoNum type="arabicPeriod"/>
            </a:pPr>
            <a:r>
              <a:rPr lang="en" sz="1800">
                <a:solidFill>
                  <a:schemeClr val="lt1"/>
                </a:solidFill>
                <a:latin typeface="Roboto Mono"/>
                <a:ea typeface="Roboto Mono"/>
                <a:cs typeface="Roboto Mono"/>
                <a:sym typeface="Roboto Mono"/>
              </a:rPr>
              <a:t>Check if the player has guessed the whole word</a:t>
            </a:r>
            <a:br>
              <a:rPr lang="en" sz="1800">
                <a:solidFill>
                  <a:schemeClr val="lt1"/>
                </a:solidFill>
                <a:latin typeface="Roboto Mono"/>
                <a:ea typeface="Roboto Mono"/>
                <a:cs typeface="Roboto Mono"/>
                <a:sym typeface="Roboto Mono"/>
              </a:rPr>
            </a:br>
            <a:r>
              <a:rPr b="1" lang="en" sz="1800">
                <a:solidFill>
                  <a:schemeClr val="lt1"/>
                </a:solidFill>
                <a:latin typeface="Roboto Mono"/>
                <a:ea typeface="Roboto Mono"/>
                <a:cs typeface="Roboto Mono"/>
                <a:sym typeface="Roboto Mono"/>
              </a:rPr>
              <a:t>If yes:</a:t>
            </a:r>
            <a:r>
              <a:rPr lang="en" sz="1800">
                <a:solidFill>
                  <a:schemeClr val="lt1"/>
                </a:solidFill>
                <a:latin typeface="Roboto Mono"/>
                <a:ea typeface="Roboto Mono"/>
                <a:cs typeface="Roboto Mono"/>
                <a:sym typeface="Roboto Mono"/>
              </a:rPr>
              <a:t> Congratulations message</a:t>
            </a:r>
            <a:br>
              <a:rPr lang="en" sz="1800">
                <a:solidFill>
                  <a:schemeClr val="lt1"/>
                </a:solidFill>
                <a:latin typeface="Roboto Mono"/>
                <a:ea typeface="Roboto Mono"/>
                <a:cs typeface="Roboto Mono"/>
                <a:sym typeface="Roboto Mono"/>
              </a:rPr>
            </a:br>
            <a:r>
              <a:rPr b="1" lang="en" sz="1800">
                <a:solidFill>
                  <a:schemeClr val="lt1"/>
                </a:solidFill>
                <a:latin typeface="Roboto Mono"/>
                <a:ea typeface="Roboto Mono"/>
                <a:cs typeface="Roboto Mono"/>
                <a:sym typeface="Roboto Mono"/>
              </a:rPr>
              <a:t>If no:</a:t>
            </a:r>
            <a:r>
              <a:rPr lang="en" sz="1800">
                <a:solidFill>
                  <a:schemeClr val="lt1"/>
                </a:solidFill>
                <a:latin typeface="Roboto Mono"/>
                <a:ea typeface="Roboto Mono"/>
                <a:cs typeface="Roboto Mono"/>
                <a:sym typeface="Roboto Mono"/>
              </a:rPr>
              <a:t> Go back to 1.  </a:t>
            </a:r>
            <a:endParaRPr b="1" sz="1800">
              <a:solidFill>
                <a:schemeClr val="lt1"/>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42"/>
          <p:cNvPicPr preferRelativeResize="0"/>
          <p:nvPr/>
        </p:nvPicPr>
        <p:blipFill>
          <a:blip r:embed="rId3">
            <a:alphaModFix/>
          </a:blip>
          <a:stretch>
            <a:fillRect/>
          </a:stretch>
        </p:blipFill>
        <p:spPr>
          <a:xfrm>
            <a:off x="774250" y="175150"/>
            <a:ext cx="13857101" cy="63948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43"/>
          <p:cNvPicPr preferRelativeResize="0"/>
          <p:nvPr/>
        </p:nvPicPr>
        <p:blipFill>
          <a:blip r:embed="rId3">
            <a:alphaModFix/>
          </a:blip>
          <a:stretch>
            <a:fillRect/>
          </a:stretch>
        </p:blipFill>
        <p:spPr>
          <a:xfrm>
            <a:off x="337500" y="157926"/>
            <a:ext cx="14660999" cy="639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6"/>
          <p:cNvSpPr/>
          <p:nvPr/>
        </p:nvSpPr>
        <p:spPr>
          <a:xfrm>
            <a:off x="4770975" y="-150"/>
            <a:ext cx="4372800" cy="6858000"/>
          </a:xfrm>
          <a:prstGeom prst="rect">
            <a:avLst/>
          </a:prstGeom>
          <a:solidFill>
            <a:srgbClr val="7358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6"/>
          <p:cNvSpPr txBox="1"/>
          <p:nvPr/>
        </p:nvSpPr>
        <p:spPr>
          <a:xfrm>
            <a:off x="366650" y="1255950"/>
            <a:ext cx="4070400" cy="4346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2400">
                <a:latin typeface="Poppins"/>
                <a:ea typeface="Poppins"/>
                <a:cs typeface="Poppins"/>
                <a:sym typeface="Poppins"/>
              </a:rPr>
              <a:t>My name is:</a:t>
            </a:r>
            <a:endParaRPr sz="2400">
              <a:latin typeface="Poppins"/>
              <a:ea typeface="Poppins"/>
              <a:cs typeface="Poppins"/>
              <a:sym typeface="Poppins"/>
            </a:endParaRPr>
          </a:p>
          <a:p>
            <a:pPr indent="0" lvl="0" marL="0" rtl="0" algn="l">
              <a:lnSpc>
                <a:spcPct val="150000"/>
              </a:lnSpc>
              <a:spcBef>
                <a:spcPts val="0"/>
              </a:spcBef>
              <a:spcAft>
                <a:spcPts val="0"/>
              </a:spcAft>
              <a:buNone/>
            </a:pPr>
            <a:r>
              <a:rPr b="1" lang="en" sz="2400">
                <a:latin typeface="Poppins"/>
                <a:ea typeface="Poppins"/>
                <a:cs typeface="Poppins"/>
                <a:sym typeface="Poppins"/>
              </a:rPr>
              <a:t>Eleanor (Ellie) Dee	</a:t>
            </a:r>
            <a:endParaRPr b="1" sz="2400">
              <a:latin typeface="Poppins"/>
              <a:ea typeface="Poppins"/>
              <a:cs typeface="Poppins"/>
              <a:sym typeface="Poppins"/>
            </a:endParaRPr>
          </a:p>
          <a:p>
            <a:pPr indent="0" lvl="0" marL="0" rtl="0" algn="l">
              <a:lnSpc>
                <a:spcPct val="150000"/>
              </a:lnSpc>
              <a:spcBef>
                <a:spcPts val="0"/>
              </a:spcBef>
              <a:spcAft>
                <a:spcPts val="0"/>
              </a:spcAft>
              <a:buNone/>
            </a:pPr>
            <a:r>
              <a:t/>
            </a:r>
            <a:endParaRPr b="1" sz="2400">
              <a:latin typeface="Poppins"/>
              <a:ea typeface="Poppins"/>
              <a:cs typeface="Poppins"/>
              <a:sym typeface="Poppins"/>
            </a:endParaRPr>
          </a:p>
          <a:p>
            <a:pPr indent="0" lvl="0" marL="0" rtl="0" algn="l">
              <a:lnSpc>
                <a:spcPct val="150000"/>
              </a:lnSpc>
              <a:spcBef>
                <a:spcPts val="0"/>
              </a:spcBef>
              <a:spcAft>
                <a:spcPts val="0"/>
              </a:spcAft>
              <a:buNone/>
            </a:pPr>
            <a:r>
              <a:rPr lang="en" sz="2400">
                <a:latin typeface="Poppins"/>
                <a:ea typeface="Poppins"/>
                <a:cs typeface="Poppins"/>
                <a:sym typeface="Poppins"/>
              </a:rPr>
              <a:t>I am a:</a:t>
            </a:r>
            <a:endParaRPr sz="2400">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2400">
                <a:solidFill>
                  <a:schemeClr val="dk1"/>
                </a:solidFill>
                <a:latin typeface="Poppins"/>
                <a:ea typeface="Poppins"/>
                <a:cs typeface="Poppins"/>
                <a:sym typeface="Poppins"/>
              </a:rPr>
              <a:t>Software Engineer</a:t>
            </a:r>
            <a:endParaRPr b="1" sz="2400">
              <a:latin typeface="Poppins"/>
              <a:ea typeface="Poppins"/>
              <a:cs typeface="Poppins"/>
              <a:sym typeface="Poppins"/>
            </a:endParaRPr>
          </a:p>
          <a:p>
            <a:pPr indent="0" lvl="0" marL="0" rtl="0" algn="l">
              <a:lnSpc>
                <a:spcPct val="150000"/>
              </a:lnSpc>
              <a:spcBef>
                <a:spcPts val="0"/>
              </a:spcBef>
              <a:spcAft>
                <a:spcPts val="0"/>
              </a:spcAft>
              <a:buNone/>
            </a:pPr>
            <a:r>
              <a:t/>
            </a:r>
            <a:endParaRPr b="1" sz="2400">
              <a:latin typeface="Poppins"/>
              <a:ea typeface="Poppins"/>
              <a:cs typeface="Poppins"/>
              <a:sym typeface="Poppins"/>
            </a:endParaRPr>
          </a:p>
          <a:p>
            <a:pPr indent="0" lvl="0" marL="0" rtl="0" algn="l">
              <a:lnSpc>
                <a:spcPct val="150000"/>
              </a:lnSpc>
              <a:spcBef>
                <a:spcPts val="0"/>
              </a:spcBef>
              <a:spcAft>
                <a:spcPts val="0"/>
              </a:spcAft>
              <a:buNone/>
            </a:pPr>
            <a:r>
              <a:rPr lang="en" sz="2400">
                <a:latin typeface="Poppins"/>
                <a:ea typeface="Poppins"/>
                <a:cs typeface="Poppins"/>
                <a:sym typeface="Poppins"/>
              </a:rPr>
              <a:t>I work </a:t>
            </a:r>
            <a:r>
              <a:rPr lang="en" sz="2400">
                <a:latin typeface="Poppins"/>
                <a:ea typeface="Poppins"/>
                <a:cs typeface="Poppins"/>
                <a:sym typeface="Poppins"/>
              </a:rPr>
              <a:t>at:</a:t>
            </a:r>
            <a:endParaRPr sz="2400">
              <a:latin typeface="Poppins"/>
              <a:ea typeface="Poppins"/>
              <a:cs typeface="Poppins"/>
              <a:sym typeface="Poppins"/>
            </a:endParaRPr>
          </a:p>
          <a:p>
            <a:pPr indent="0" lvl="0" marL="0" rtl="0" algn="l">
              <a:lnSpc>
                <a:spcPct val="150000"/>
              </a:lnSpc>
              <a:spcBef>
                <a:spcPts val="0"/>
              </a:spcBef>
              <a:spcAft>
                <a:spcPts val="0"/>
              </a:spcAft>
              <a:buNone/>
            </a:pPr>
            <a:r>
              <a:rPr b="1" lang="en" sz="2400">
                <a:solidFill>
                  <a:schemeClr val="dk1"/>
                </a:solidFill>
                <a:latin typeface="Poppins"/>
                <a:ea typeface="Poppins"/>
                <a:cs typeface="Poppins"/>
                <a:sym typeface="Poppins"/>
              </a:rPr>
              <a:t>Big Grid Industries</a:t>
            </a:r>
            <a:endParaRPr b="1" sz="2400">
              <a:solidFill>
                <a:schemeClr val="dk1"/>
              </a:solidFill>
              <a:latin typeface="Poppins"/>
              <a:ea typeface="Poppins"/>
              <a:cs typeface="Poppins"/>
              <a:sym typeface="Poppins"/>
            </a:endParaRPr>
          </a:p>
        </p:txBody>
      </p:sp>
      <p:pic>
        <p:nvPicPr>
          <p:cNvPr id="109" name="Google Shape;109;p26"/>
          <p:cNvPicPr preferRelativeResize="0"/>
          <p:nvPr/>
        </p:nvPicPr>
        <p:blipFill rotWithShape="1">
          <a:blip r:embed="rId3">
            <a:alphaModFix/>
          </a:blip>
          <a:srcRect b="0" l="39355" r="12194" t="22390"/>
          <a:stretch/>
        </p:blipFill>
        <p:spPr>
          <a:xfrm>
            <a:off x="4922175" y="1254450"/>
            <a:ext cx="4070400" cy="4349100"/>
          </a:xfrm>
          <a:prstGeom prst="teardrop">
            <a:avLst>
              <a:gd fmla="val 100000" name="adj"/>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Wh</a:t>
            </a:r>
            <a:r>
              <a:rPr b="1" lang="en"/>
              <a:t>at did we change?</a:t>
            </a:r>
            <a:endParaRPr b="1">
              <a:latin typeface="Poppins"/>
              <a:ea typeface="Poppins"/>
              <a:cs typeface="Poppins"/>
              <a:sym typeface="Poppins"/>
            </a:endParaRPr>
          </a:p>
        </p:txBody>
      </p:sp>
      <p:sp>
        <p:nvSpPr>
          <p:cNvPr id="233" name="Google Shape;233;p44"/>
          <p:cNvSpPr txBox="1"/>
          <p:nvPr>
            <p:ph idx="1"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425450" lvl="0" marL="457200" rtl="0" algn="ctr">
              <a:spcBef>
                <a:spcPts val="0"/>
              </a:spcBef>
              <a:spcAft>
                <a:spcPts val="0"/>
              </a:spcAft>
              <a:buClr>
                <a:srgbClr val="2A1F74"/>
              </a:buClr>
              <a:buSzPts val="3100"/>
              <a:buAutoNum type="arabicPeriod"/>
            </a:pPr>
            <a:r>
              <a:rPr lang="en" sz="3100">
                <a:solidFill>
                  <a:srgbClr val="2A1F74"/>
                </a:solidFill>
              </a:rPr>
              <a:t>We used meaningful variable names</a:t>
            </a:r>
            <a:endParaRPr sz="3100">
              <a:solidFill>
                <a:srgbClr val="2A1F74"/>
              </a:solidFill>
            </a:endParaRPr>
          </a:p>
          <a:p>
            <a:pPr indent="-425450" lvl="0" marL="457200" rtl="0" algn="ctr">
              <a:spcBef>
                <a:spcPts val="1000"/>
              </a:spcBef>
              <a:spcAft>
                <a:spcPts val="0"/>
              </a:spcAft>
              <a:buClr>
                <a:srgbClr val="2A1F74"/>
              </a:buClr>
              <a:buSzPts val="3100"/>
              <a:buAutoNum type="arabicPeriod"/>
            </a:pPr>
            <a:r>
              <a:rPr lang="en" sz="3100">
                <a:solidFill>
                  <a:srgbClr val="2A1F74"/>
                </a:solidFill>
              </a:rPr>
              <a:t>We gave the code a clean and clear structure</a:t>
            </a:r>
            <a:endParaRPr sz="3100">
              <a:solidFill>
                <a:srgbClr val="2A1F74"/>
              </a:solidFill>
            </a:endParaRPr>
          </a:p>
          <a:p>
            <a:pPr indent="-425450" lvl="0" marL="457200" rtl="0" algn="ctr">
              <a:spcBef>
                <a:spcPts val="1000"/>
              </a:spcBef>
              <a:spcAft>
                <a:spcPts val="0"/>
              </a:spcAft>
              <a:buClr>
                <a:srgbClr val="2A1F74"/>
              </a:buClr>
              <a:buSzPts val="3100"/>
              <a:buAutoNum type="arabicPeriod"/>
            </a:pPr>
            <a:r>
              <a:rPr lang="en" sz="3100">
                <a:solidFill>
                  <a:srgbClr val="2A1F74"/>
                </a:solidFill>
              </a:rPr>
              <a:t>We followed Python naming conventions and style (PEP8)</a:t>
            </a:r>
            <a:endParaRPr sz="3100">
              <a:solidFill>
                <a:srgbClr val="2A1F74"/>
              </a:solidFill>
            </a:endParaRPr>
          </a:p>
          <a:p>
            <a:pPr indent="-425450" lvl="0" marL="457200" rtl="0" algn="ctr">
              <a:spcBef>
                <a:spcPts val="1000"/>
              </a:spcBef>
              <a:spcAft>
                <a:spcPts val="1000"/>
              </a:spcAft>
              <a:buClr>
                <a:srgbClr val="2A1F74"/>
              </a:buClr>
              <a:buSzPts val="3100"/>
              <a:buAutoNum type="arabicPeriod"/>
            </a:pPr>
            <a:r>
              <a:rPr lang="en" sz="3100">
                <a:solidFill>
                  <a:srgbClr val="2A1F74"/>
                </a:solidFill>
              </a:rPr>
              <a:t>We added internal commentary when necessary</a:t>
            </a:r>
            <a:endParaRPr sz="3100">
              <a:solidFill>
                <a:srgbClr val="2A1F7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Wh</a:t>
            </a:r>
            <a:r>
              <a:rPr b="1" lang="en"/>
              <a:t>at have covered?</a:t>
            </a:r>
            <a:endParaRPr b="1">
              <a:latin typeface="Poppins"/>
              <a:ea typeface="Poppins"/>
              <a:cs typeface="Poppins"/>
              <a:sym typeface="Poppins"/>
            </a:endParaRPr>
          </a:p>
        </p:txBody>
      </p:sp>
      <p:sp>
        <p:nvSpPr>
          <p:cNvPr id="239" name="Google Shape;239;p45"/>
          <p:cNvSpPr txBox="1"/>
          <p:nvPr>
            <p:ph idx="1"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457200" lvl="0" marL="457200" rtl="0" algn="ctr">
              <a:spcBef>
                <a:spcPts val="1000"/>
              </a:spcBef>
              <a:spcAft>
                <a:spcPts val="0"/>
              </a:spcAft>
              <a:buClr>
                <a:srgbClr val="2A1F74"/>
              </a:buClr>
              <a:buSzPts val="3600"/>
              <a:buAutoNum type="arabicPeriod"/>
            </a:pPr>
            <a:r>
              <a:rPr lang="en" sz="3600">
                <a:solidFill>
                  <a:srgbClr val="2A1F74"/>
                </a:solidFill>
              </a:rPr>
              <a:t>What is a Code Review</a:t>
            </a:r>
            <a:endParaRPr sz="3600">
              <a:solidFill>
                <a:srgbClr val="2A1F74"/>
              </a:solidFill>
            </a:endParaRPr>
          </a:p>
          <a:p>
            <a:pPr indent="-457200" lvl="0" marL="457200" rtl="0" algn="ctr">
              <a:spcBef>
                <a:spcPts val="1000"/>
              </a:spcBef>
              <a:spcAft>
                <a:spcPts val="0"/>
              </a:spcAft>
              <a:buClr>
                <a:srgbClr val="2A1F74"/>
              </a:buClr>
              <a:buSzPts val="3600"/>
              <a:buAutoNum type="arabicPeriod"/>
            </a:pPr>
            <a:r>
              <a:rPr lang="en" sz="3600">
                <a:solidFill>
                  <a:srgbClr val="2A1F74"/>
                </a:solidFill>
              </a:rPr>
              <a:t>Readability is </a:t>
            </a:r>
            <a:r>
              <a:rPr b="1" lang="en" sz="3600">
                <a:solidFill>
                  <a:srgbClr val="2A1F74"/>
                </a:solidFill>
              </a:rPr>
              <a:t>really</a:t>
            </a:r>
            <a:r>
              <a:rPr lang="en" sz="3600">
                <a:solidFill>
                  <a:srgbClr val="2A1F74"/>
                </a:solidFill>
              </a:rPr>
              <a:t> important</a:t>
            </a:r>
            <a:endParaRPr sz="3600">
              <a:solidFill>
                <a:srgbClr val="2A1F74"/>
              </a:solidFill>
            </a:endParaRPr>
          </a:p>
          <a:p>
            <a:pPr indent="-457200" lvl="0" marL="457200" rtl="0" algn="ctr">
              <a:spcBef>
                <a:spcPts val="1000"/>
              </a:spcBef>
              <a:spcAft>
                <a:spcPts val="0"/>
              </a:spcAft>
              <a:buClr>
                <a:srgbClr val="2A1F74"/>
              </a:buClr>
              <a:buSzPts val="3600"/>
              <a:buAutoNum type="arabicPeriod"/>
            </a:pPr>
            <a:r>
              <a:rPr lang="en" sz="3600">
                <a:solidFill>
                  <a:srgbClr val="2A1F74"/>
                </a:solidFill>
              </a:rPr>
              <a:t>You were able to understand well written code in different languages</a:t>
            </a:r>
            <a:endParaRPr sz="3600">
              <a:solidFill>
                <a:srgbClr val="2A1F74"/>
              </a:solidFill>
            </a:endParaRPr>
          </a:p>
          <a:p>
            <a:pPr indent="-457200" lvl="0" marL="457200" rtl="0" algn="ctr">
              <a:spcBef>
                <a:spcPts val="1000"/>
              </a:spcBef>
              <a:spcAft>
                <a:spcPts val="1000"/>
              </a:spcAft>
              <a:buClr>
                <a:srgbClr val="2A1F74"/>
              </a:buClr>
              <a:buSzPts val="3600"/>
              <a:buAutoNum type="arabicPeriod"/>
            </a:pPr>
            <a:r>
              <a:rPr lang="en" sz="3600">
                <a:solidFill>
                  <a:srgbClr val="2A1F74"/>
                </a:solidFill>
              </a:rPr>
              <a:t>You helped improve some code to make it more readable</a:t>
            </a:r>
            <a:endParaRPr sz="3600">
              <a:solidFill>
                <a:srgbClr val="2A1F7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880"/>
        </a:solidFill>
      </p:bgPr>
    </p:bg>
    <p:spTree>
      <p:nvGrpSpPr>
        <p:cNvPr id="243" name="Shape 243"/>
        <p:cNvGrpSpPr/>
        <p:nvPr/>
      </p:nvGrpSpPr>
      <p:grpSpPr>
        <a:xfrm>
          <a:off x="0" y="0"/>
          <a:ext cx="0" cy="0"/>
          <a:chOff x="0" y="0"/>
          <a:chExt cx="0" cy="0"/>
        </a:xfrm>
      </p:grpSpPr>
      <p:sp>
        <p:nvSpPr>
          <p:cNvPr id="244" name="Google Shape;244;p46"/>
          <p:cNvSpPr txBox="1"/>
          <p:nvPr>
            <p:ph idx="4294967295"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en" sz="7200">
                <a:solidFill>
                  <a:schemeClr val="lt1"/>
                </a:solidFill>
              </a:rPr>
              <a:t>Q&amp;A</a:t>
            </a:r>
            <a:br>
              <a:rPr b="1" lang="en" sz="7200">
                <a:solidFill>
                  <a:schemeClr val="lt1"/>
                </a:solidFill>
              </a:rPr>
            </a:br>
            <a:r>
              <a:rPr lang="en" sz="7200">
                <a:solidFill>
                  <a:schemeClr val="lt1"/>
                </a:solidFill>
              </a:rPr>
              <a:t>Ask The Expert</a:t>
            </a:r>
            <a:endParaRPr sz="72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Next Steps</a:t>
            </a:r>
            <a:endParaRPr b="1">
              <a:latin typeface="Poppins"/>
              <a:ea typeface="Poppins"/>
              <a:cs typeface="Poppins"/>
              <a:sym typeface="Poppins"/>
            </a:endParaRPr>
          </a:p>
        </p:txBody>
      </p:sp>
      <p:sp>
        <p:nvSpPr>
          <p:cNvPr id="250" name="Google Shape;250;p47"/>
          <p:cNvSpPr txBox="1"/>
          <p:nvPr>
            <p:ph idx="1"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A1F74"/>
                </a:solidFill>
              </a:rPr>
              <a:t>Does your company offer apprenticeship programs? Or are they recruiting?</a:t>
            </a:r>
            <a:endParaRPr sz="2000">
              <a:solidFill>
                <a:srgbClr val="2A1F74"/>
              </a:solidFill>
            </a:endParaRPr>
          </a:p>
          <a:p>
            <a:pPr indent="0" lvl="0" marL="0" rtl="0" algn="ctr">
              <a:spcBef>
                <a:spcPts val="1600"/>
              </a:spcBef>
              <a:spcAft>
                <a:spcPts val="1600"/>
              </a:spcAft>
              <a:buNone/>
            </a:pPr>
            <a:r>
              <a:rPr lang="en" sz="2000">
                <a:solidFill>
                  <a:srgbClr val="2A1F74"/>
                </a:solidFill>
              </a:rPr>
              <a:t>This is where you can share links with the young people.</a:t>
            </a:r>
            <a:endParaRPr sz="2000">
              <a:solidFill>
                <a:srgbClr val="2A1F7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Careers in Software Development</a:t>
            </a:r>
            <a:endParaRPr b="1">
              <a:latin typeface="Poppins"/>
              <a:ea typeface="Poppins"/>
              <a:cs typeface="Poppins"/>
              <a:sym typeface="Poppins"/>
            </a:endParaRPr>
          </a:p>
        </p:txBody>
      </p:sp>
      <p:sp>
        <p:nvSpPr>
          <p:cNvPr id="256" name="Google Shape;256;p48"/>
          <p:cNvSpPr txBox="1"/>
          <p:nvPr>
            <p:ph idx="1"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500" u="sng">
                <a:solidFill>
                  <a:schemeClr val="hlink"/>
                </a:solidFill>
                <a:hlinkClick r:id="rId3"/>
              </a:rPr>
              <a:t>https://www.digitalworld.net/industries-and-jobs</a:t>
            </a:r>
            <a:endParaRPr sz="3500">
              <a:solidFill>
                <a:srgbClr val="2A1F74"/>
              </a:solidFill>
            </a:endParaRPr>
          </a:p>
          <a:p>
            <a:pPr indent="0" lvl="0" marL="0" rtl="0" algn="ctr">
              <a:spcBef>
                <a:spcPts val="1600"/>
              </a:spcBef>
              <a:spcAft>
                <a:spcPts val="1600"/>
              </a:spcAft>
              <a:buNone/>
            </a:pPr>
            <a:r>
              <a:rPr lang="en" sz="3500">
                <a:solidFill>
                  <a:srgbClr val="2A1F74"/>
                </a:solidFill>
              </a:rPr>
              <a:t> </a:t>
            </a:r>
            <a:r>
              <a:rPr lang="en" sz="3500" u="sng">
                <a:solidFill>
                  <a:schemeClr val="hlink"/>
                </a:solidFill>
                <a:hlinkClick r:id="rId4"/>
              </a:rPr>
              <a:t>https://www.digitalworld.net/software-development-careers</a:t>
            </a:r>
            <a:endParaRPr sz="3500">
              <a:solidFill>
                <a:srgbClr val="2A1F7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7"/>
          <p:cNvSpPr/>
          <p:nvPr/>
        </p:nvSpPr>
        <p:spPr>
          <a:xfrm>
            <a:off x="4770975" y="-150"/>
            <a:ext cx="4372800" cy="6858000"/>
          </a:xfrm>
          <a:prstGeom prst="rect">
            <a:avLst/>
          </a:prstGeom>
          <a:solidFill>
            <a:srgbClr val="7358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7"/>
          <p:cNvSpPr txBox="1"/>
          <p:nvPr/>
        </p:nvSpPr>
        <p:spPr>
          <a:xfrm>
            <a:off x="366650" y="1255950"/>
            <a:ext cx="4070400" cy="4346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2400">
                <a:latin typeface="Poppins"/>
                <a:ea typeface="Poppins"/>
                <a:cs typeface="Poppins"/>
                <a:sym typeface="Poppins"/>
              </a:rPr>
              <a:t>My name is:</a:t>
            </a:r>
            <a:endParaRPr sz="2400">
              <a:latin typeface="Poppins"/>
              <a:ea typeface="Poppins"/>
              <a:cs typeface="Poppins"/>
              <a:sym typeface="Poppins"/>
            </a:endParaRPr>
          </a:p>
          <a:p>
            <a:pPr indent="0" lvl="0" marL="0" rtl="0" algn="l">
              <a:lnSpc>
                <a:spcPct val="150000"/>
              </a:lnSpc>
              <a:spcBef>
                <a:spcPts val="0"/>
              </a:spcBef>
              <a:spcAft>
                <a:spcPts val="0"/>
              </a:spcAft>
              <a:buNone/>
            </a:pPr>
            <a:r>
              <a:rPr b="1" lang="en" sz="2400">
                <a:latin typeface="Poppins"/>
                <a:ea typeface="Poppins"/>
                <a:cs typeface="Poppins"/>
                <a:sym typeface="Poppins"/>
              </a:rPr>
              <a:t>Eleanor (Ellie) Dee	</a:t>
            </a:r>
            <a:endParaRPr b="1" sz="2400">
              <a:latin typeface="Poppins"/>
              <a:ea typeface="Poppins"/>
              <a:cs typeface="Poppins"/>
              <a:sym typeface="Poppins"/>
            </a:endParaRPr>
          </a:p>
          <a:p>
            <a:pPr indent="0" lvl="0" marL="0" rtl="0" algn="l">
              <a:lnSpc>
                <a:spcPct val="150000"/>
              </a:lnSpc>
              <a:spcBef>
                <a:spcPts val="0"/>
              </a:spcBef>
              <a:spcAft>
                <a:spcPts val="0"/>
              </a:spcAft>
              <a:buNone/>
            </a:pPr>
            <a:r>
              <a:t/>
            </a:r>
            <a:endParaRPr b="1" sz="2400">
              <a:latin typeface="Poppins"/>
              <a:ea typeface="Poppins"/>
              <a:cs typeface="Poppins"/>
              <a:sym typeface="Poppins"/>
            </a:endParaRPr>
          </a:p>
          <a:p>
            <a:pPr indent="0" lvl="0" marL="0" rtl="0" algn="l">
              <a:lnSpc>
                <a:spcPct val="150000"/>
              </a:lnSpc>
              <a:spcBef>
                <a:spcPts val="0"/>
              </a:spcBef>
              <a:spcAft>
                <a:spcPts val="0"/>
              </a:spcAft>
              <a:buNone/>
            </a:pPr>
            <a:r>
              <a:rPr lang="en" sz="2400">
                <a:latin typeface="Poppins"/>
                <a:ea typeface="Poppins"/>
                <a:cs typeface="Poppins"/>
                <a:sym typeface="Poppins"/>
              </a:rPr>
              <a:t>I am a:</a:t>
            </a:r>
            <a:endParaRPr sz="2400">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2400">
                <a:solidFill>
                  <a:schemeClr val="dk1"/>
                </a:solidFill>
                <a:latin typeface="Poppins"/>
                <a:ea typeface="Poppins"/>
                <a:cs typeface="Poppins"/>
                <a:sym typeface="Poppins"/>
              </a:rPr>
              <a:t>Software Tester</a:t>
            </a:r>
            <a:endParaRPr b="1" sz="2400">
              <a:latin typeface="Poppins"/>
              <a:ea typeface="Poppins"/>
              <a:cs typeface="Poppins"/>
              <a:sym typeface="Poppins"/>
            </a:endParaRPr>
          </a:p>
          <a:p>
            <a:pPr indent="0" lvl="0" marL="0" rtl="0" algn="l">
              <a:lnSpc>
                <a:spcPct val="150000"/>
              </a:lnSpc>
              <a:spcBef>
                <a:spcPts val="0"/>
              </a:spcBef>
              <a:spcAft>
                <a:spcPts val="0"/>
              </a:spcAft>
              <a:buNone/>
            </a:pPr>
            <a:r>
              <a:t/>
            </a:r>
            <a:endParaRPr b="1" sz="2400">
              <a:latin typeface="Poppins"/>
              <a:ea typeface="Poppins"/>
              <a:cs typeface="Poppins"/>
              <a:sym typeface="Poppins"/>
            </a:endParaRPr>
          </a:p>
          <a:p>
            <a:pPr indent="0" lvl="0" marL="0" rtl="0" algn="l">
              <a:lnSpc>
                <a:spcPct val="150000"/>
              </a:lnSpc>
              <a:spcBef>
                <a:spcPts val="0"/>
              </a:spcBef>
              <a:spcAft>
                <a:spcPts val="0"/>
              </a:spcAft>
              <a:buNone/>
            </a:pPr>
            <a:r>
              <a:rPr lang="en" sz="2400">
                <a:latin typeface="Poppins"/>
                <a:ea typeface="Poppins"/>
                <a:cs typeface="Poppins"/>
                <a:sym typeface="Poppins"/>
              </a:rPr>
              <a:t>I work at:</a:t>
            </a:r>
            <a:endParaRPr sz="2400">
              <a:latin typeface="Poppins"/>
              <a:ea typeface="Poppins"/>
              <a:cs typeface="Poppins"/>
              <a:sym typeface="Poppins"/>
            </a:endParaRPr>
          </a:p>
          <a:p>
            <a:pPr indent="0" lvl="0" marL="0" rtl="0" algn="l">
              <a:lnSpc>
                <a:spcPct val="150000"/>
              </a:lnSpc>
              <a:spcBef>
                <a:spcPts val="0"/>
              </a:spcBef>
              <a:spcAft>
                <a:spcPts val="0"/>
              </a:spcAft>
              <a:buNone/>
            </a:pPr>
            <a:r>
              <a:rPr b="1" lang="en" sz="2400">
                <a:solidFill>
                  <a:schemeClr val="dk1"/>
                </a:solidFill>
                <a:latin typeface="Poppins"/>
                <a:ea typeface="Poppins"/>
                <a:cs typeface="Poppins"/>
                <a:sym typeface="Poppins"/>
              </a:rPr>
              <a:t>Big Grid Industries</a:t>
            </a:r>
            <a:endParaRPr b="1" sz="2400">
              <a:solidFill>
                <a:schemeClr val="dk1"/>
              </a:solidFill>
              <a:latin typeface="Poppins"/>
              <a:ea typeface="Poppins"/>
              <a:cs typeface="Poppins"/>
              <a:sym typeface="Poppins"/>
            </a:endParaRPr>
          </a:p>
        </p:txBody>
      </p:sp>
      <p:pic>
        <p:nvPicPr>
          <p:cNvPr id="116" name="Google Shape;116;p27"/>
          <p:cNvPicPr preferRelativeResize="0"/>
          <p:nvPr/>
        </p:nvPicPr>
        <p:blipFill rotWithShape="1">
          <a:blip r:embed="rId3">
            <a:alphaModFix/>
          </a:blip>
          <a:srcRect b="0" l="39355" r="12194" t="22390"/>
          <a:stretch/>
        </p:blipFill>
        <p:spPr>
          <a:xfrm>
            <a:off x="4922175" y="1254450"/>
            <a:ext cx="4070400" cy="4349100"/>
          </a:xfrm>
          <a:prstGeom prst="teardrop">
            <a:avLst>
              <a:gd fmla="val 100000"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What is </a:t>
            </a:r>
            <a:r>
              <a:rPr b="1" lang="en"/>
              <a:t>Software Engineering</a:t>
            </a:r>
            <a:r>
              <a:rPr b="1" lang="en">
                <a:solidFill>
                  <a:schemeClr val="lt1"/>
                </a:solidFill>
                <a:latin typeface="Poppins"/>
                <a:ea typeface="Poppins"/>
                <a:cs typeface="Poppins"/>
                <a:sym typeface="Poppins"/>
              </a:rPr>
              <a:t>?</a:t>
            </a:r>
            <a:endParaRPr b="1">
              <a:solidFill>
                <a:schemeClr val="lt1"/>
              </a:solidFill>
              <a:latin typeface="Poppins"/>
              <a:ea typeface="Poppins"/>
              <a:cs typeface="Poppins"/>
              <a:sym typeface="Poppins"/>
            </a:endParaRPr>
          </a:p>
        </p:txBody>
      </p:sp>
      <p:sp>
        <p:nvSpPr>
          <p:cNvPr id="122" name="Google Shape;122;p28"/>
          <p:cNvSpPr txBox="1"/>
          <p:nvPr>
            <p:ph idx="1"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4000">
                <a:solidFill>
                  <a:srgbClr val="2A1F74"/>
                </a:solidFill>
              </a:rPr>
              <a:t>“Software engineering is the process of </a:t>
            </a:r>
            <a:r>
              <a:rPr b="1" lang="en" sz="4000">
                <a:solidFill>
                  <a:srgbClr val="2A1F74"/>
                </a:solidFill>
              </a:rPr>
              <a:t>analysing</a:t>
            </a:r>
            <a:r>
              <a:rPr lang="en" sz="4000">
                <a:solidFill>
                  <a:srgbClr val="2A1F74"/>
                </a:solidFill>
              </a:rPr>
              <a:t> a problem and then </a:t>
            </a:r>
            <a:r>
              <a:rPr b="1" lang="en" sz="4000">
                <a:solidFill>
                  <a:srgbClr val="2A1F74"/>
                </a:solidFill>
              </a:rPr>
              <a:t>designing</a:t>
            </a:r>
            <a:r>
              <a:rPr lang="en" sz="4000">
                <a:solidFill>
                  <a:srgbClr val="2A1F74"/>
                </a:solidFill>
              </a:rPr>
              <a:t>, </a:t>
            </a:r>
            <a:r>
              <a:rPr b="1" lang="en" sz="4000">
                <a:solidFill>
                  <a:srgbClr val="2A1F74"/>
                </a:solidFill>
              </a:rPr>
              <a:t>building</a:t>
            </a:r>
            <a:r>
              <a:rPr lang="en" sz="4000">
                <a:solidFill>
                  <a:srgbClr val="2A1F74"/>
                </a:solidFill>
              </a:rPr>
              <a:t>, and </a:t>
            </a:r>
            <a:r>
              <a:rPr b="1" lang="en" sz="4000">
                <a:solidFill>
                  <a:srgbClr val="2A1F74"/>
                </a:solidFill>
              </a:rPr>
              <a:t>testing</a:t>
            </a:r>
            <a:r>
              <a:rPr lang="en" sz="4000">
                <a:solidFill>
                  <a:srgbClr val="2A1F74"/>
                </a:solidFill>
              </a:rPr>
              <a:t> software to solve that problem.”  </a:t>
            </a:r>
            <a:endParaRPr sz="4000">
              <a:solidFill>
                <a:srgbClr val="2A1F7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What does </a:t>
            </a:r>
            <a:r>
              <a:rPr b="1" lang="en"/>
              <a:t>Big Grid Industries</a:t>
            </a:r>
            <a:r>
              <a:rPr b="1" lang="en">
                <a:solidFill>
                  <a:schemeClr val="lt1"/>
                </a:solidFill>
                <a:latin typeface="Poppins"/>
                <a:ea typeface="Poppins"/>
                <a:cs typeface="Poppins"/>
                <a:sym typeface="Poppins"/>
              </a:rPr>
              <a:t> do?</a:t>
            </a:r>
            <a:endParaRPr b="1">
              <a:solidFill>
                <a:schemeClr val="lt1"/>
              </a:solidFill>
              <a:latin typeface="Poppins"/>
              <a:ea typeface="Poppins"/>
              <a:cs typeface="Poppins"/>
              <a:sym typeface="Poppins"/>
            </a:endParaRPr>
          </a:p>
        </p:txBody>
      </p:sp>
      <p:sp>
        <p:nvSpPr>
          <p:cNvPr id="128" name="Google Shape;128;p29"/>
          <p:cNvSpPr txBox="1"/>
          <p:nvPr>
            <p:ph idx="1"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2A1F74"/>
                </a:solidFill>
              </a:rPr>
              <a:t>We design and build technology solutions, covering software, cloud, data, AI and automation using Agile methodology</a:t>
            </a:r>
            <a:endParaRPr sz="3200">
              <a:solidFill>
                <a:srgbClr val="2A1F7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Roboto"/>
                <a:ea typeface="Roboto"/>
                <a:cs typeface="Roboto"/>
                <a:sym typeface="Roboto"/>
              </a:rPr>
              <a:t>What am I working on at the moment?</a:t>
            </a:r>
            <a:endParaRPr b="1">
              <a:solidFill>
                <a:schemeClr val="lt1"/>
              </a:solidFill>
              <a:latin typeface="Roboto"/>
              <a:ea typeface="Roboto"/>
              <a:cs typeface="Roboto"/>
              <a:sym typeface="Roboto"/>
            </a:endParaRPr>
          </a:p>
        </p:txBody>
      </p:sp>
      <p:sp>
        <p:nvSpPr>
          <p:cNvPr id="134" name="Google Shape;134;p30"/>
          <p:cNvSpPr txBox="1"/>
          <p:nvPr>
            <p:ph idx="1"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0" lvl="0" marL="182880" marR="493776" rtl="0" algn="l">
              <a:spcBef>
                <a:spcPts val="0"/>
              </a:spcBef>
              <a:spcAft>
                <a:spcPts val="0"/>
              </a:spcAft>
              <a:buClr>
                <a:schemeClr val="dk1"/>
              </a:buClr>
              <a:buSzPts val="1100"/>
              <a:buFont typeface="Arial"/>
              <a:buNone/>
            </a:pPr>
            <a:r>
              <a:rPr lang="en" sz="2100">
                <a:solidFill>
                  <a:srgbClr val="2A1F74"/>
                </a:solidFill>
                <a:latin typeface="Roboto"/>
                <a:ea typeface="Roboto"/>
                <a:cs typeface="Roboto"/>
                <a:sym typeface="Roboto"/>
              </a:rPr>
              <a:t>I’m helping a retail chain </a:t>
            </a:r>
            <a:r>
              <a:rPr b="1" lang="en" sz="2100">
                <a:solidFill>
                  <a:srgbClr val="2A1F74"/>
                </a:solidFill>
                <a:latin typeface="Roboto"/>
                <a:ea typeface="Roboto"/>
                <a:cs typeface="Roboto"/>
                <a:sym typeface="Roboto"/>
              </a:rPr>
              <a:t>create software</a:t>
            </a:r>
            <a:r>
              <a:rPr lang="en" sz="2100">
                <a:solidFill>
                  <a:srgbClr val="2A1F74"/>
                </a:solidFill>
                <a:latin typeface="Roboto"/>
                <a:ea typeface="Roboto"/>
                <a:cs typeface="Roboto"/>
                <a:sym typeface="Roboto"/>
              </a:rPr>
              <a:t> for a new type of self checkout.</a:t>
            </a:r>
            <a:endParaRPr sz="2100">
              <a:solidFill>
                <a:srgbClr val="2A1F74"/>
              </a:solidFill>
              <a:latin typeface="Roboto"/>
              <a:ea typeface="Roboto"/>
              <a:cs typeface="Roboto"/>
              <a:sym typeface="Roboto"/>
            </a:endParaRPr>
          </a:p>
          <a:p>
            <a:pPr indent="0" lvl="0" marL="182880" marR="493776" rtl="0" algn="l">
              <a:spcBef>
                <a:spcPts val="0"/>
              </a:spcBef>
              <a:spcAft>
                <a:spcPts val="0"/>
              </a:spcAft>
              <a:buClr>
                <a:schemeClr val="dk1"/>
              </a:buClr>
              <a:buSzPts val="1100"/>
              <a:buFont typeface="Arial"/>
              <a:buNone/>
            </a:pPr>
            <a:r>
              <a:t/>
            </a:r>
            <a:endParaRPr sz="2100">
              <a:solidFill>
                <a:srgbClr val="2A1F74"/>
              </a:solidFill>
              <a:latin typeface="Roboto"/>
              <a:ea typeface="Roboto"/>
              <a:cs typeface="Roboto"/>
              <a:sym typeface="Roboto"/>
            </a:endParaRPr>
          </a:p>
          <a:p>
            <a:pPr indent="0" lvl="0" marL="182880" marR="493776" rtl="0" algn="l">
              <a:spcBef>
                <a:spcPts val="0"/>
              </a:spcBef>
              <a:spcAft>
                <a:spcPts val="0"/>
              </a:spcAft>
              <a:buClr>
                <a:schemeClr val="dk1"/>
              </a:buClr>
              <a:buSzPts val="1100"/>
              <a:buFont typeface="Arial"/>
              <a:buNone/>
            </a:pPr>
            <a:r>
              <a:rPr lang="en" sz="2100">
                <a:solidFill>
                  <a:srgbClr val="2A1F74"/>
                </a:solidFill>
                <a:latin typeface="Roboto"/>
                <a:ea typeface="Roboto"/>
                <a:cs typeface="Roboto"/>
                <a:sym typeface="Roboto"/>
              </a:rPr>
              <a:t>I work with the </a:t>
            </a:r>
            <a:r>
              <a:rPr b="1" lang="en" sz="2100">
                <a:solidFill>
                  <a:srgbClr val="2A1F74"/>
                </a:solidFill>
                <a:latin typeface="Roboto"/>
                <a:ea typeface="Roboto"/>
                <a:cs typeface="Roboto"/>
                <a:sym typeface="Roboto"/>
              </a:rPr>
              <a:t>business analysts</a:t>
            </a:r>
            <a:r>
              <a:rPr lang="en" sz="2100">
                <a:solidFill>
                  <a:srgbClr val="2A1F74"/>
                </a:solidFill>
                <a:latin typeface="Roboto"/>
                <a:ea typeface="Roboto"/>
                <a:cs typeface="Roboto"/>
                <a:sym typeface="Roboto"/>
              </a:rPr>
              <a:t> to understand everything the customer has to be able to do.</a:t>
            </a:r>
            <a:endParaRPr sz="2100">
              <a:solidFill>
                <a:srgbClr val="2A1F74"/>
              </a:solidFill>
              <a:latin typeface="Roboto"/>
              <a:ea typeface="Roboto"/>
              <a:cs typeface="Roboto"/>
              <a:sym typeface="Roboto"/>
            </a:endParaRPr>
          </a:p>
          <a:p>
            <a:pPr indent="0" lvl="0" marL="182880" marR="493776" rtl="0" algn="l">
              <a:spcBef>
                <a:spcPts val="0"/>
              </a:spcBef>
              <a:spcAft>
                <a:spcPts val="0"/>
              </a:spcAft>
              <a:buClr>
                <a:schemeClr val="dk1"/>
              </a:buClr>
              <a:buSzPts val="1100"/>
              <a:buFont typeface="Arial"/>
              <a:buNone/>
            </a:pPr>
            <a:r>
              <a:t/>
            </a:r>
            <a:endParaRPr sz="2100">
              <a:solidFill>
                <a:srgbClr val="2A1F74"/>
              </a:solidFill>
              <a:latin typeface="Roboto"/>
              <a:ea typeface="Roboto"/>
              <a:cs typeface="Roboto"/>
              <a:sym typeface="Roboto"/>
            </a:endParaRPr>
          </a:p>
          <a:p>
            <a:pPr indent="0" lvl="0" marL="182880" marR="493776" rtl="0" algn="l">
              <a:spcBef>
                <a:spcPts val="0"/>
              </a:spcBef>
              <a:spcAft>
                <a:spcPts val="0"/>
              </a:spcAft>
              <a:buClr>
                <a:schemeClr val="dk1"/>
              </a:buClr>
              <a:buSzPts val="1100"/>
              <a:buFont typeface="Arial"/>
              <a:buNone/>
            </a:pPr>
            <a:r>
              <a:rPr lang="en" sz="2100">
                <a:solidFill>
                  <a:srgbClr val="2A1F74"/>
                </a:solidFill>
                <a:latin typeface="Roboto"/>
                <a:ea typeface="Roboto"/>
                <a:cs typeface="Roboto"/>
                <a:sym typeface="Roboto"/>
              </a:rPr>
              <a:t>Then I write </a:t>
            </a:r>
            <a:r>
              <a:rPr b="1" lang="en" sz="2100">
                <a:solidFill>
                  <a:srgbClr val="2A1F74"/>
                </a:solidFill>
                <a:latin typeface="Roboto"/>
                <a:ea typeface="Roboto"/>
                <a:cs typeface="Roboto"/>
                <a:sym typeface="Roboto"/>
              </a:rPr>
              <a:t>code </a:t>
            </a:r>
            <a:r>
              <a:rPr lang="en" sz="2100">
                <a:solidFill>
                  <a:srgbClr val="2A1F74"/>
                </a:solidFill>
                <a:latin typeface="Roboto"/>
                <a:ea typeface="Roboto"/>
                <a:cs typeface="Roboto"/>
                <a:sym typeface="Roboto"/>
              </a:rPr>
              <a:t>which can be used by the new type of checkout.</a:t>
            </a:r>
            <a:endParaRPr sz="2100">
              <a:solidFill>
                <a:srgbClr val="2A1F74"/>
              </a:solidFill>
              <a:latin typeface="Roboto"/>
              <a:ea typeface="Roboto"/>
              <a:cs typeface="Roboto"/>
              <a:sym typeface="Roboto"/>
            </a:endParaRPr>
          </a:p>
        </p:txBody>
      </p:sp>
      <p:pic>
        <p:nvPicPr>
          <p:cNvPr id="135" name="Google Shape;135;p30"/>
          <p:cNvPicPr preferRelativeResize="0"/>
          <p:nvPr/>
        </p:nvPicPr>
        <p:blipFill rotWithShape="1">
          <a:blip r:embed="rId3">
            <a:alphaModFix/>
          </a:blip>
          <a:srcRect b="0" l="43470" r="0" t="0"/>
          <a:stretch/>
        </p:blipFill>
        <p:spPr>
          <a:xfrm>
            <a:off x="5196600" y="1691575"/>
            <a:ext cx="3445974" cy="457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5880"/>
        </a:solidFill>
      </p:bgPr>
    </p:bg>
    <p:spTree>
      <p:nvGrpSpPr>
        <p:cNvPr id="139" name="Shape 139"/>
        <p:cNvGrpSpPr/>
        <p:nvPr/>
      </p:nvGrpSpPr>
      <p:grpSpPr>
        <a:xfrm>
          <a:off x="0" y="0"/>
          <a:ext cx="0" cy="0"/>
          <a:chOff x="0" y="0"/>
          <a:chExt cx="0" cy="0"/>
        </a:xfrm>
      </p:grpSpPr>
      <p:sp>
        <p:nvSpPr>
          <p:cNvPr id="140" name="Google Shape;140;p31"/>
          <p:cNvSpPr txBox="1"/>
          <p:nvPr>
            <p:ph idx="4294967295" type="body"/>
          </p:nvPr>
        </p:nvSpPr>
        <p:spPr>
          <a:xfrm>
            <a:off x="311700" y="1536633"/>
            <a:ext cx="8520600" cy="45552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en" sz="7200">
                <a:solidFill>
                  <a:schemeClr val="lt1"/>
                </a:solidFill>
              </a:rPr>
              <a:t>Code Review</a:t>
            </a:r>
            <a:br>
              <a:rPr b="1" lang="en" sz="7200">
                <a:solidFill>
                  <a:schemeClr val="lt1"/>
                </a:solidFill>
              </a:rPr>
            </a:br>
            <a:r>
              <a:rPr lang="en" sz="4900">
                <a:solidFill>
                  <a:schemeClr val="lt1"/>
                </a:solidFill>
              </a:rPr>
              <a:t>What do you think we do? Take a guess</a:t>
            </a:r>
            <a:endParaRPr sz="49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32"/>
          <p:cNvPicPr preferRelativeResize="0"/>
          <p:nvPr/>
        </p:nvPicPr>
        <p:blipFill rotWithShape="1">
          <a:blip r:embed="rId3">
            <a:alphaModFix/>
          </a:blip>
          <a:srcRect b="7404" l="5913" r="6482" t="26479"/>
          <a:stretch/>
        </p:blipFill>
        <p:spPr>
          <a:xfrm>
            <a:off x="-85300" y="349662"/>
            <a:ext cx="9314601" cy="6158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33"/>
          <p:cNvPicPr preferRelativeResize="0"/>
          <p:nvPr/>
        </p:nvPicPr>
        <p:blipFill>
          <a:blip r:embed="rId3">
            <a:alphaModFix/>
          </a:blip>
          <a:stretch>
            <a:fillRect/>
          </a:stretch>
        </p:blipFill>
        <p:spPr>
          <a:xfrm>
            <a:off x="861349" y="0"/>
            <a:ext cx="7421325" cy="6962999"/>
          </a:xfrm>
          <a:prstGeom prst="rect">
            <a:avLst/>
          </a:prstGeom>
          <a:noFill/>
          <a:ln>
            <a:noFill/>
          </a:ln>
        </p:spPr>
      </p:pic>
      <p:sp>
        <p:nvSpPr>
          <p:cNvPr id="151" name="Google Shape;151;p33"/>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1"/>
                </a:solidFill>
              </a:rPr>
              <a:t>Volunteer X</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28BBABD15AD941B1B5DB7EE38D8997" ma:contentTypeVersion="19" ma:contentTypeDescription="Create a new document." ma:contentTypeScope="" ma:versionID="ed09168ea966fe0f21598ce48ec2aa13">
  <xsd:schema xmlns:xsd="http://www.w3.org/2001/XMLSchema" xmlns:xs="http://www.w3.org/2001/XMLSchema" xmlns:p="http://schemas.microsoft.com/office/2006/metadata/properties" xmlns:ns1="http://schemas.microsoft.com/sharepoint/v3" xmlns:ns2="16772152-4698-48de-afad-25891fdd53a3" xmlns:ns3="184af400-6cf4-4be6-9056-547874e8c8ee" targetNamespace="http://schemas.microsoft.com/office/2006/metadata/properties" ma:root="true" ma:fieldsID="5a3004c12ab11919f20b8b931e67a146" ns1:_="" ns2:_="" ns3:_="">
    <xsd:import namespace="http://schemas.microsoft.com/sharepoint/v3"/>
    <xsd:import namespace="16772152-4698-48de-afad-25891fdd53a3"/>
    <xsd:import namespace="184af400-6cf4-4be6-9056-547874e8c8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772152-4698-48de-afad-25891fdd53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6621819-13d1-4a2d-8762-4f615fabf6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84af400-6cf4-4be6-9056-547874e8c8ee" xsi:nil="true"/>
    <lcf76f155ced4ddcb4097134ff3c332f xmlns="16772152-4698-48de-afad-25891fdd53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658440-60A4-4FB6-BD5F-DC8F5F46EC30}"/>
</file>

<file path=customXml/itemProps2.xml><?xml version="1.0" encoding="utf-8"?>
<ds:datastoreItem xmlns:ds="http://schemas.openxmlformats.org/officeDocument/2006/customXml" ds:itemID="{171D9C52-0309-4800-8A6C-5C15AEBF0950}"/>
</file>

<file path=customXml/itemProps3.xml><?xml version="1.0" encoding="utf-8"?>
<ds:datastoreItem xmlns:ds="http://schemas.openxmlformats.org/officeDocument/2006/customXml" ds:itemID="{4E384F57-8064-43A9-8C33-771B4EEC1B1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0x010100D928BBABD15AD941B1B5DB7EE38D8997</vt:lpwstr>
  </property>
</Properties>
</file>