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embeddedFontLst>
    <p:embeddedFont>
      <p:font typeface="Poppins" panose="00000500000000000000" pitchFamily="2" charset="0"/>
      <p:regular r:id="rId27"/>
      <p:bold r:id="rId28"/>
      <p:italic r:id="rId29"/>
      <p:boldItalic r:id="rId30"/>
    </p:embeddedFont>
    <p:embeddedFont>
      <p:font typeface="Poppins Black" panose="00000A00000000000000" pitchFamily="2" charset="0"/>
      <p:bold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uardian.com/world/2016/oct/10/mysterious-factory-break-in-raises-suspicions-about-chinese-visi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guardian.com/world/2016/oct/10/mysterious-factory-break-in-raises-suspicions-about-chinese-visi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thisisengineering?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nsplash.com/s/photos/engineer-woman?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thisisengineering?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nsplash.com/s/photos/engineer-woman?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aa727f24e9_3_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aa727f24e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These slides are designed to be used by volunteers from data security roles in the energy sector.</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The content is intended to be suitable for students working towards the National Progression Award in Cyber Security, in particular the “Data Security” Unit.</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01039c2b43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01039c2b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2:</a:t>
            </a:r>
            <a:endParaRPr b="1"/>
          </a:p>
          <a:p>
            <a:pPr marL="0" lvl="0" indent="0" algn="l" rtl="0">
              <a:spcBef>
                <a:spcPts val="0"/>
              </a:spcBef>
              <a:spcAft>
                <a:spcPts val="0"/>
              </a:spcAft>
              <a:buNone/>
            </a:pPr>
            <a:r>
              <a:rPr lang="en"/>
              <a:t>Tabletop exercises are meant to help organisations consider different risk scenarios and prepare for potential cyber threats.</a:t>
            </a:r>
            <a:endParaRPr/>
          </a:p>
          <a:p>
            <a:pPr marL="0" lvl="0" indent="0" algn="l" rtl="0">
              <a:spcBef>
                <a:spcPts val="0"/>
              </a:spcBef>
              <a:spcAft>
                <a:spcPts val="0"/>
              </a:spcAft>
              <a:buNone/>
            </a:pPr>
            <a:endParaRPr/>
          </a:p>
          <a:p>
            <a:pPr marL="0" lvl="0" indent="0" algn="l" rtl="0">
              <a:spcBef>
                <a:spcPts val="0"/>
              </a:spcBef>
              <a:spcAft>
                <a:spcPts val="0"/>
              </a:spcAft>
              <a:buNone/>
            </a:pPr>
            <a:r>
              <a:rPr lang="en"/>
              <a:t>Bring everyone together to discuss different scenarios, and talk about what could be done to mitigate, or reduce the risk.</a:t>
            </a:r>
            <a:endParaRPr/>
          </a:p>
          <a:p>
            <a:pPr marL="0" lvl="0" indent="0" algn="l" rtl="0">
              <a:spcBef>
                <a:spcPts val="0"/>
              </a:spcBef>
              <a:spcAft>
                <a:spcPts val="0"/>
              </a:spcAft>
              <a:buNone/>
            </a:pPr>
            <a:endParaRPr/>
          </a:p>
          <a:p>
            <a:pPr marL="0" lvl="0" indent="0" algn="l" rtl="0">
              <a:spcBef>
                <a:spcPts val="0"/>
              </a:spcBef>
              <a:spcAft>
                <a:spcPts val="0"/>
              </a:spcAft>
              <a:buNone/>
            </a:pPr>
            <a:r>
              <a:rPr lang="en"/>
              <a:t>Security teams do this type of exercise often. It’s all about communication.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66108ea17_0_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f66108ea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a:t>
            </a:r>
            <a:endParaRPr b="1">
              <a:solidFill>
                <a:schemeClr val="dk1"/>
              </a:solidFill>
            </a:endParaRPr>
          </a:p>
          <a:p>
            <a:pPr marL="0" lvl="0" indent="0" algn="l" rtl="0">
              <a:spcBef>
                <a:spcPts val="0"/>
              </a:spcBef>
              <a:spcAft>
                <a:spcPts val="0"/>
              </a:spcAft>
              <a:buNone/>
            </a:pPr>
            <a:r>
              <a:rPr lang="en"/>
              <a:t>Before we start working through the tabletop scenarios, here’s what we’re protecting.</a:t>
            </a:r>
            <a:endParaRPr/>
          </a:p>
          <a:p>
            <a:pPr marL="0" lvl="0" indent="0" algn="l" rtl="0">
              <a:spcBef>
                <a:spcPts val="0"/>
              </a:spcBef>
              <a:spcAft>
                <a:spcPts val="0"/>
              </a:spcAft>
              <a:buNone/>
            </a:pPr>
            <a:endParaRPr/>
          </a:p>
          <a:p>
            <a:pPr marL="0" lvl="0" indent="0" algn="l" rtl="0">
              <a:spcBef>
                <a:spcPts val="0"/>
              </a:spcBef>
              <a:spcAft>
                <a:spcPts val="0"/>
              </a:spcAft>
              <a:buNone/>
            </a:pPr>
            <a:r>
              <a:rPr lang="en"/>
              <a:t>The electricity grid used to be quite simple, and operated using mechanical switches. Someone would have to drive to a substation, and pull a lever to change the flow of electricity. That made sense because we only had a few power stations and the electricity was predictable.</a:t>
            </a:r>
            <a:endParaRPr/>
          </a:p>
          <a:p>
            <a:pPr marL="0" lvl="0" indent="0" algn="l" rtl="0">
              <a:spcBef>
                <a:spcPts val="0"/>
              </a:spcBef>
              <a:spcAft>
                <a:spcPts val="0"/>
              </a:spcAft>
              <a:buNone/>
            </a:pPr>
            <a:endParaRPr/>
          </a:p>
          <a:p>
            <a:pPr marL="0" lvl="0" indent="0" algn="l" rtl="0">
              <a:spcBef>
                <a:spcPts val="0"/>
              </a:spcBef>
              <a:spcAft>
                <a:spcPts val="0"/>
              </a:spcAft>
              <a:buNone/>
            </a:pPr>
            <a:r>
              <a:rPr lang="en"/>
              <a:t>Nowadays, there’s so many different places electricity is generated. We still have big power stations, but there’s also wind farms, solar farms, and customers with solar panels. The amount of electricity is much more variable depending on the weather so we have to control it. It’s not possible to drive around and operate things manually. We need remote control and computer systems to make the grid ‘smart’.</a:t>
            </a:r>
            <a:endParaRPr/>
          </a:p>
          <a:p>
            <a:pPr marL="0" lvl="0" indent="0" algn="l" rtl="0">
              <a:spcBef>
                <a:spcPts val="0"/>
              </a:spcBef>
              <a:spcAft>
                <a:spcPts val="0"/>
              </a:spcAft>
              <a:buNone/>
            </a:pPr>
            <a:endParaRPr/>
          </a:p>
          <a:p>
            <a:pPr marL="0" lvl="0" indent="0" algn="l" rtl="0">
              <a:spcBef>
                <a:spcPts val="0"/>
              </a:spcBef>
              <a:spcAft>
                <a:spcPts val="0"/>
              </a:spcAft>
              <a:buNone/>
            </a:pPr>
            <a:r>
              <a:rPr lang="en"/>
              <a:t>A smart grid is much more susceptible to cyber attacks because there’s so many different computers, and in so many different locations. It’s a really big problem to keep it secure.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66108ea17_0_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66108ea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2:</a:t>
            </a:r>
            <a:endParaRPr/>
          </a:p>
          <a:p>
            <a:pPr marL="0" lvl="0" indent="0" algn="l" rtl="0">
              <a:spcBef>
                <a:spcPts val="0"/>
              </a:spcBef>
              <a:spcAft>
                <a:spcPts val="0"/>
              </a:spcAft>
              <a:buNone/>
            </a:pPr>
            <a:r>
              <a:rPr lang="en"/>
              <a:t>It’s not just computers we need to think about. There’s the computers and servers in the control room, </a:t>
            </a:r>
            <a:r>
              <a:rPr lang="en">
                <a:solidFill>
                  <a:schemeClr val="dk1"/>
                </a:solidFill>
              </a:rPr>
              <a:t>but we have loads of different types of smart devices on our electricity network.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These devices are things like switches to turn electricity supplies on or off, or to redirect where the electricity is going. There’s devices which measure the flow of electricity. There’s also lots of what we call protection equipment which can turn off the power if a fault is detected. This is really important for everyone’s safety.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01039c2b43_1_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01039c2b43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a:t>
            </a:r>
            <a:endParaRPr>
              <a:solidFill>
                <a:schemeClr val="dk1"/>
              </a:solidFill>
            </a:endParaRPr>
          </a:p>
          <a:p>
            <a:pPr marL="0" lvl="0" indent="0" algn="l" rtl="0">
              <a:spcBef>
                <a:spcPts val="0"/>
              </a:spcBef>
              <a:spcAft>
                <a:spcPts val="0"/>
              </a:spcAft>
              <a:buClr>
                <a:schemeClr val="dk1"/>
              </a:buClr>
              <a:buSzPts val="1100"/>
              <a:buFont typeface="Arial"/>
              <a:buNone/>
            </a:pPr>
            <a:r>
              <a:rPr lang="en"/>
              <a:t>You’re representing the data security team.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Let’s walk through some scenarios.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Use your knowledge of data security to make recommendations that will keep our energy company and its data secure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caece23af_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fcaece23a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2:</a:t>
            </a:r>
            <a:endParaRPr/>
          </a:p>
          <a:p>
            <a:pPr marL="0" lvl="0" indent="0" algn="l" rtl="0">
              <a:spcBef>
                <a:spcPts val="0"/>
              </a:spcBef>
              <a:spcAft>
                <a:spcPts val="0"/>
              </a:spcAft>
              <a:buNone/>
            </a:pPr>
            <a:r>
              <a:rPr lang="en"/>
              <a:t>A suspicious email account, pretending to be the regulator Ofgem is sending emails to everyone in the staff directory.</a:t>
            </a:r>
            <a:endParaRPr/>
          </a:p>
          <a:p>
            <a:pPr marL="0" lvl="0" indent="0" algn="l" rtl="0">
              <a:spcBef>
                <a:spcPts val="0"/>
              </a:spcBef>
              <a:spcAft>
                <a:spcPts val="0"/>
              </a:spcAft>
              <a:buNone/>
            </a:pPr>
            <a:r>
              <a:rPr lang="en"/>
              <a:t>The emails contains a file titled “press release”, but actually contains a virus that targets our control systems.</a:t>
            </a:r>
            <a:endParaRPr/>
          </a:p>
          <a:p>
            <a:pPr marL="0" lvl="0" indent="0" algn="l" rtl="0">
              <a:spcBef>
                <a:spcPts val="0"/>
              </a:spcBef>
              <a:spcAft>
                <a:spcPts val="0"/>
              </a:spcAft>
              <a:buNone/>
            </a:pPr>
            <a:endParaRPr/>
          </a:p>
          <a:p>
            <a:pPr marL="0" lvl="0" indent="0" algn="l" rtl="0">
              <a:spcBef>
                <a:spcPts val="0"/>
              </a:spcBef>
              <a:spcAft>
                <a:spcPts val="0"/>
              </a:spcAft>
              <a:buNone/>
            </a:pPr>
            <a:r>
              <a:rPr lang="en"/>
              <a:t>Definite yes: Network Segmentation, Antimalware Software, Firewalls</a:t>
            </a:r>
            <a:endParaRPr/>
          </a:p>
          <a:p>
            <a:pPr marL="0" lvl="0" indent="0" algn="l" rtl="0">
              <a:spcBef>
                <a:spcPts val="0"/>
              </a:spcBef>
              <a:spcAft>
                <a:spcPts val="0"/>
              </a:spcAft>
              <a:buNone/>
            </a:pPr>
            <a:r>
              <a:rPr lang="en"/>
              <a:t>But importantly for phishing: Staff Training/Culture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1039c2b43_1_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01039c2b4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 + 2 (together):</a:t>
            </a:r>
            <a:endParaRPr b="1">
              <a:solidFill>
                <a:schemeClr val="dk1"/>
              </a:solidFill>
            </a:endParaRPr>
          </a:p>
          <a:p>
            <a:pPr marL="0" lvl="0" indent="0" algn="l" rtl="0">
              <a:spcBef>
                <a:spcPts val="0"/>
              </a:spcBef>
              <a:spcAft>
                <a:spcPts val="0"/>
              </a:spcAft>
              <a:buNone/>
            </a:pPr>
            <a:r>
              <a:rPr lang="en"/>
              <a:t>A suspicious email account, pretending to be the regulator Ofgem is sending emails to everyone in the staff directory.</a:t>
            </a:r>
            <a:endParaRPr/>
          </a:p>
          <a:p>
            <a:pPr marL="0" lvl="0" indent="0" algn="l" rtl="0">
              <a:spcBef>
                <a:spcPts val="0"/>
              </a:spcBef>
              <a:spcAft>
                <a:spcPts val="0"/>
              </a:spcAft>
              <a:buNone/>
            </a:pPr>
            <a:r>
              <a:rPr lang="en"/>
              <a:t>The emails contains a file titled “press release”, but actually contains a virus that targets our control systems.</a:t>
            </a:r>
            <a:endParaRPr/>
          </a:p>
          <a:p>
            <a:pPr marL="0" lvl="0" indent="0" algn="l" rtl="0">
              <a:spcBef>
                <a:spcPts val="0"/>
              </a:spcBef>
              <a:spcAft>
                <a:spcPts val="0"/>
              </a:spcAft>
              <a:buNone/>
            </a:pPr>
            <a:endParaRPr/>
          </a:p>
          <a:p>
            <a:pPr marL="0" lvl="0" indent="0" algn="l" rtl="0">
              <a:spcBef>
                <a:spcPts val="0"/>
              </a:spcBef>
              <a:spcAft>
                <a:spcPts val="0"/>
              </a:spcAft>
              <a:buNone/>
            </a:pPr>
            <a:r>
              <a:rPr lang="en"/>
              <a:t>Definite yes: Network Segmentation, Antimalware Software, Firewalls</a:t>
            </a:r>
            <a:endParaRPr/>
          </a:p>
          <a:p>
            <a:pPr marL="0" lvl="0" indent="0" algn="l" rtl="0">
              <a:spcBef>
                <a:spcPts val="0"/>
              </a:spcBef>
              <a:spcAft>
                <a:spcPts val="0"/>
              </a:spcAft>
              <a:buNone/>
            </a:pPr>
            <a:r>
              <a:rPr lang="en"/>
              <a:t>But importantly for phishing: Staff Training/Culture</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66108ea17_0_3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66108ea1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1:</a:t>
            </a:r>
            <a:endParaRPr/>
          </a:p>
          <a:p>
            <a:pPr marL="0" lvl="0" indent="0" algn="l" rtl="0">
              <a:spcBef>
                <a:spcPts val="0"/>
              </a:spcBef>
              <a:spcAft>
                <a:spcPts val="0"/>
              </a:spcAft>
              <a:buNone/>
            </a:pPr>
            <a:r>
              <a:rPr lang="en"/>
              <a:t>Why might someone steal the laptop?</a:t>
            </a:r>
            <a:endParaRPr/>
          </a:p>
          <a:p>
            <a:pPr marL="0" lvl="0" indent="0" algn="l" rtl="0">
              <a:spcBef>
                <a:spcPts val="0"/>
              </a:spcBef>
              <a:spcAft>
                <a:spcPts val="0"/>
              </a:spcAft>
              <a:buNone/>
            </a:pPr>
            <a:r>
              <a:rPr lang="en"/>
              <a:t>To disrupt the network</a:t>
            </a:r>
            <a:endParaRPr/>
          </a:p>
          <a:p>
            <a:pPr marL="0" lvl="0" indent="0" algn="l" rtl="0">
              <a:spcBef>
                <a:spcPts val="0"/>
              </a:spcBef>
              <a:spcAft>
                <a:spcPts val="0"/>
              </a:spcAft>
              <a:buNone/>
            </a:pPr>
            <a:r>
              <a:rPr lang="en"/>
              <a:t>Steal trade secrets</a:t>
            </a:r>
            <a:endParaRPr/>
          </a:p>
          <a:p>
            <a:pPr marL="0" lvl="0" indent="0" algn="l" rtl="0">
              <a:spcBef>
                <a:spcPts val="0"/>
              </a:spcBef>
              <a:spcAft>
                <a:spcPts val="0"/>
              </a:spcAft>
              <a:buNone/>
            </a:pPr>
            <a:r>
              <a:rPr lang="en"/>
              <a:t>To sell to an organised crime group</a:t>
            </a:r>
            <a:endParaRPr/>
          </a:p>
          <a:p>
            <a:pPr marL="0" lvl="0" indent="0" algn="l" rtl="0">
              <a:spcBef>
                <a:spcPts val="0"/>
              </a:spcBef>
              <a:spcAft>
                <a:spcPts val="0"/>
              </a:spcAft>
              <a:buNone/>
            </a:pPr>
            <a:r>
              <a:rPr lang="en"/>
              <a:t>To damage the reputation of the company (competitor)</a:t>
            </a:r>
            <a:endParaRPr/>
          </a:p>
          <a:p>
            <a:pPr marL="0" lvl="0" indent="0" algn="l" rtl="0">
              <a:spcBef>
                <a:spcPts val="0"/>
              </a:spcBef>
              <a:spcAft>
                <a:spcPts val="0"/>
              </a:spcAft>
              <a:buNone/>
            </a:pPr>
            <a:endParaRPr/>
          </a:p>
          <a:p>
            <a:pPr marL="0" lvl="0" indent="0" algn="l" rtl="0">
              <a:spcBef>
                <a:spcPts val="0"/>
              </a:spcBef>
              <a:spcAft>
                <a:spcPts val="0"/>
              </a:spcAft>
              <a:buNone/>
            </a:pPr>
            <a:r>
              <a:rPr lang="en"/>
              <a:t>Definite yes: Data encryption, Strong Passwords, 2FA, Device Encryption</a:t>
            </a:r>
            <a:endParaRPr/>
          </a:p>
          <a:p>
            <a:pPr marL="0" lvl="0" indent="0" algn="l" rtl="0">
              <a:spcBef>
                <a:spcPts val="0"/>
              </a:spcBef>
              <a:spcAft>
                <a:spcPts val="0"/>
              </a:spcAft>
              <a:buNone/>
            </a:pPr>
            <a:r>
              <a:rPr lang="en"/>
              <a:t>To recover: Backups</a:t>
            </a:r>
            <a:endParaRPr/>
          </a:p>
          <a:p>
            <a:pPr marL="0" lvl="0" indent="0" algn="l" rtl="0">
              <a:spcBef>
                <a:spcPts val="0"/>
              </a:spcBef>
              <a:spcAft>
                <a:spcPts val="0"/>
              </a:spcAft>
              <a:buNone/>
            </a:pPr>
            <a:r>
              <a:rPr lang="en"/>
              <a:t>To stop happening in the first place: Keycard Access, Security Culture, Policy (must be physically protected at all times - eg. in a locked house)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https://www.theguardian.com/world/2016/oct/10/mysterious-factory-break-in-raises-suspicions-about-chinese-visit</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1039c2b43_1_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1039c2b43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 + 2 (together):</a:t>
            </a:r>
            <a:endParaRPr>
              <a:solidFill>
                <a:schemeClr val="dk1"/>
              </a:solidFill>
            </a:endParaRPr>
          </a:p>
          <a:p>
            <a:pPr marL="0" lvl="0" indent="0" algn="l" rtl="0">
              <a:spcBef>
                <a:spcPts val="0"/>
              </a:spcBef>
              <a:spcAft>
                <a:spcPts val="0"/>
              </a:spcAft>
              <a:buNone/>
            </a:pPr>
            <a:r>
              <a:rPr lang="en"/>
              <a:t>Why might someone steal the laptop?</a:t>
            </a:r>
            <a:endParaRPr/>
          </a:p>
          <a:p>
            <a:pPr marL="0" lvl="0" indent="0" algn="l" rtl="0">
              <a:spcBef>
                <a:spcPts val="0"/>
              </a:spcBef>
              <a:spcAft>
                <a:spcPts val="0"/>
              </a:spcAft>
              <a:buNone/>
            </a:pPr>
            <a:r>
              <a:rPr lang="en"/>
              <a:t>To disrupt the network</a:t>
            </a:r>
            <a:endParaRPr/>
          </a:p>
          <a:p>
            <a:pPr marL="0" lvl="0" indent="0" algn="l" rtl="0">
              <a:spcBef>
                <a:spcPts val="0"/>
              </a:spcBef>
              <a:spcAft>
                <a:spcPts val="0"/>
              </a:spcAft>
              <a:buNone/>
            </a:pPr>
            <a:r>
              <a:rPr lang="en"/>
              <a:t>Steal trade secrets</a:t>
            </a:r>
            <a:endParaRPr/>
          </a:p>
          <a:p>
            <a:pPr marL="0" lvl="0" indent="0" algn="l" rtl="0">
              <a:spcBef>
                <a:spcPts val="0"/>
              </a:spcBef>
              <a:spcAft>
                <a:spcPts val="0"/>
              </a:spcAft>
              <a:buNone/>
            </a:pPr>
            <a:r>
              <a:rPr lang="en"/>
              <a:t>To sell to an organised crime group</a:t>
            </a:r>
            <a:endParaRPr/>
          </a:p>
          <a:p>
            <a:pPr marL="0" lvl="0" indent="0" algn="l" rtl="0">
              <a:spcBef>
                <a:spcPts val="0"/>
              </a:spcBef>
              <a:spcAft>
                <a:spcPts val="0"/>
              </a:spcAft>
              <a:buNone/>
            </a:pPr>
            <a:r>
              <a:rPr lang="en"/>
              <a:t>To damage the reputation of the company (competitor)</a:t>
            </a:r>
            <a:endParaRPr/>
          </a:p>
          <a:p>
            <a:pPr marL="0" lvl="0" indent="0" algn="l" rtl="0">
              <a:spcBef>
                <a:spcPts val="0"/>
              </a:spcBef>
              <a:spcAft>
                <a:spcPts val="0"/>
              </a:spcAft>
              <a:buNone/>
            </a:pPr>
            <a:endParaRPr/>
          </a:p>
          <a:p>
            <a:pPr marL="0" lvl="0" indent="0" algn="l" rtl="0">
              <a:spcBef>
                <a:spcPts val="0"/>
              </a:spcBef>
              <a:spcAft>
                <a:spcPts val="0"/>
              </a:spcAft>
              <a:buNone/>
            </a:pPr>
            <a:r>
              <a:rPr lang="en"/>
              <a:t>Definite yes: Data encryption, Strong Passwords, 2FA, Device Encryption</a:t>
            </a:r>
            <a:endParaRPr/>
          </a:p>
          <a:p>
            <a:pPr marL="0" lvl="0" indent="0" algn="l" rtl="0">
              <a:spcBef>
                <a:spcPts val="0"/>
              </a:spcBef>
              <a:spcAft>
                <a:spcPts val="0"/>
              </a:spcAft>
              <a:buNone/>
            </a:pPr>
            <a:r>
              <a:rPr lang="en"/>
              <a:t>To recover: Backups</a:t>
            </a:r>
            <a:endParaRPr/>
          </a:p>
          <a:p>
            <a:pPr marL="0" lvl="0" indent="0" algn="l" rtl="0">
              <a:spcBef>
                <a:spcPts val="0"/>
              </a:spcBef>
              <a:spcAft>
                <a:spcPts val="0"/>
              </a:spcAft>
              <a:buNone/>
            </a:pPr>
            <a:r>
              <a:rPr lang="en"/>
              <a:t>To stop happening in the first place: Keycard Access, Security Culture, Policy (must be physically protected at all times - eg. in a locked house)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https://www.theguardian.com/world/2016/oct/10/mysterious-factory-break-in-raises-suspicions-about-chinese-visit</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f66108ea17_0_3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f66108ea1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2:</a:t>
            </a:r>
            <a:endParaRPr/>
          </a:p>
          <a:p>
            <a:pPr marL="0" lvl="0" indent="0" algn="l" rtl="0">
              <a:spcBef>
                <a:spcPts val="0"/>
              </a:spcBef>
              <a:spcAft>
                <a:spcPts val="0"/>
              </a:spcAft>
              <a:buNone/>
            </a:pPr>
            <a:r>
              <a:rPr lang="en"/>
              <a:t>Definite yes: Keycard Access, Data Encryption, Port Locking, Strong Passwords, 2FA Authentication, Device Encryption</a:t>
            </a:r>
            <a:endParaRPr/>
          </a:p>
          <a:p>
            <a:pPr marL="0" lvl="0" indent="0" algn="l" rtl="0">
              <a:spcBef>
                <a:spcPts val="0"/>
              </a:spcBef>
              <a:spcAft>
                <a:spcPts val="0"/>
              </a:spcAft>
              <a:buNone/>
            </a:pPr>
            <a:r>
              <a:rPr lang="en"/>
              <a:t>Also: Security Culture (challenging people)</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1039c2b43_1_2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1039c2b43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 + 2 (together):</a:t>
            </a:r>
            <a:endParaRPr b="1">
              <a:solidFill>
                <a:schemeClr val="dk1"/>
              </a:solidFill>
            </a:endParaRPr>
          </a:p>
          <a:p>
            <a:pPr marL="0" lvl="0" indent="0" algn="l" rtl="0">
              <a:spcBef>
                <a:spcPts val="0"/>
              </a:spcBef>
              <a:spcAft>
                <a:spcPts val="0"/>
              </a:spcAft>
              <a:buNone/>
            </a:pPr>
            <a:r>
              <a:rPr lang="en"/>
              <a:t>Definite yes: Keycard Access, Data Encryption, Port Locking, Strong Passwords, 2FA Authentication, Device Encryption</a:t>
            </a:r>
            <a:endParaRPr/>
          </a:p>
          <a:p>
            <a:pPr marL="0" lvl="0" indent="0" algn="l" rtl="0">
              <a:spcBef>
                <a:spcPts val="0"/>
              </a:spcBef>
              <a:spcAft>
                <a:spcPts val="0"/>
              </a:spcAft>
              <a:buNone/>
            </a:pPr>
            <a:r>
              <a:rPr lang="en"/>
              <a:t>Also: Security Culture (challenging people)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efacde9d5_1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9efacde9d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Volunteers to customise.</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Photo by</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ThisisEngineering RAEng</a:t>
            </a:r>
            <a:r>
              <a:rPr lang="en">
                <a:solidFill>
                  <a:schemeClr val="dk1"/>
                </a:solidFill>
              </a:rPr>
              <a:t> on</a:t>
            </a:r>
            <a:r>
              <a:rPr lang="en">
                <a:solidFill>
                  <a:schemeClr val="dk1"/>
                </a:solidFill>
                <a:uFill>
                  <a:noFill/>
                </a:uFill>
                <a:hlinkClick r:id="rId4">
                  <a:extLst>
                    <a:ext uri="{A12FA001-AC4F-418D-AE19-62706E023703}">
                      <ahyp:hlinkClr xmlns:ahyp="http://schemas.microsoft.com/office/drawing/2018/hyperlinkcolor" val="tx"/>
                    </a:ext>
                  </a:extLst>
                </a:hlinkClick>
              </a:rPr>
              <a:t> </a:t>
            </a:r>
            <a:r>
              <a:rPr lang="en" u="sng">
                <a:solidFill>
                  <a:schemeClr val="hlink"/>
                </a:solidFill>
                <a:hlinkClick r:id="rId4"/>
              </a:rPr>
              <a:t>Unsplash</a:t>
            </a:r>
            <a:r>
              <a:rPr lang="en">
                <a:solidFill>
                  <a:schemeClr val="dk1"/>
                </a:solidFill>
              </a:rPr>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f66108ea17_0_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f66108ea1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a:t>
            </a:r>
            <a:endParaRPr>
              <a:solidFill>
                <a:schemeClr val="dk1"/>
              </a:solidFill>
            </a:endParaRPr>
          </a:p>
          <a:p>
            <a:pPr marL="0" lvl="0" indent="0" algn="l" rtl="0">
              <a:spcBef>
                <a:spcPts val="0"/>
              </a:spcBef>
              <a:spcAft>
                <a:spcPts val="0"/>
              </a:spcAft>
              <a:buNone/>
            </a:pPr>
            <a:r>
              <a:rPr lang="en"/>
              <a:t>Definite yes: Network Segmentation, Port-locking, Firewalls</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1039c2b43_1_3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01039c2b43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Volunteer 1 + 2:</a:t>
            </a:r>
            <a:endParaRPr>
              <a:solidFill>
                <a:schemeClr val="dk1"/>
              </a:solidFill>
            </a:endParaRPr>
          </a:p>
          <a:p>
            <a:pPr marL="0" lvl="0" indent="0" algn="l" rtl="0">
              <a:spcBef>
                <a:spcPts val="0"/>
              </a:spcBef>
              <a:spcAft>
                <a:spcPts val="0"/>
              </a:spcAft>
              <a:buNone/>
            </a:pPr>
            <a:r>
              <a:rPr lang="en"/>
              <a:t>Definite yes: Network Segmentation, Port-locking, Firewalls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1039c2b43_1_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1039c2b4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Examples of physical port locking</a:t>
            </a:r>
            <a:endParaRPr i="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97b642345_0_7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97b64234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FAQs</a:t>
            </a:r>
            <a:endParaRPr b="1"/>
          </a:p>
          <a:p>
            <a:pPr marL="0" lvl="0" indent="0" algn="l" rtl="0">
              <a:spcBef>
                <a:spcPts val="0"/>
              </a:spcBef>
              <a:spcAft>
                <a:spcPts val="0"/>
              </a:spcAft>
              <a:buNone/>
            </a:pPr>
            <a:r>
              <a:rPr lang="en"/>
              <a:t>Salary for cyber security architects in Scotland: £50,000 - £80,000 (Skills Development Scotland)</a:t>
            </a:r>
            <a:endParaRPr/>
          </a:p>
          <a:p>
            <a:pPr marL="0" lvl="0" indent="0" algn="l" rtl="0">
              <a:spcBef>
                <a:spcPts val="0"/>
              </a:spcBef>
              <a:spcAft>
                <a:spcPts val="0"/>
              </a:spcAft>
              <a:buNone/>
            </a:pPr>
            <a:r>
              <a:rPr lang="en" i="1"/>
              <a:t>Subjects to choose</a:t>
            </a:r>
            <a:r>
              <a:rPr lang="en"/>
              <a:t>: Computing Science, NPA Cyber Security, Maths, Business Management</a:t>
            </a:r>
            <a:endParaRPr/>
          </a:p>
          <a:p>
            <a:pPr marL="0" lvl="0" indent="0" algn="l" rtl="0">
              <a:spcBef>
                <a:spcPts val="0"/>
              </a:spcBef>
              <a:spcAft>
                <a:spcPts val="0"/>
              </a:spcAft>
              <a:buNone/>
            </a:pPr>
            <a:r>
              <a:rPr lang="en" i="1"/>
              <a:t>Routes</a:t>
            </a:r>
            <a:r>
              <a:rPr lang="en"/>
              <a:t>: School-level qualifications, </a:t>
            </a:r>
            <a:r>
              <a:rPr lang="en">
                <a:solidFill>
                  <a:schemeClr val="dk1"/>
                </a:solidFill>
              </a:rPr>
              <a:t>Apprenticeships (get paid while you learn), </a:t>
            </a:r>
            <a:r>
              <a:rPr lang="en"/>
              <a:t>College courses, University courses, Informal learning opportunities</a:t>
            </a:r>
            <a:endParaRPr/>
          </a:p>
          <a:p>
            <a:pPr marL="0" lvl="0" indent="0" algn="l" rtl="0">
              <a:spcBef>
                <a:spcPts val="0"/>
              </a:spcBef>
              <a:spcAft>
                <a:spcPts val="0"/>
              </a:spcAft>
              <a:buNone/>
            </a:pPr>
            <a:r>
              <a:rPr lang="en" i="1"/>
              <a:t>Where can I do this?</a:t>
            </a:r>
            <a:r>
              <a:rPr lang="en"/>
              <a:t>: Every company that uses technology needs cyber security specialists</a:t>
            </a:r>
            <a:endParaRPr/>
          </a:p>
          <a:p>
            <a:pPr marL="0" lvl="0" indent="0" algn="l" rtl="0">
              <a:spcBef>
                <a:spcPts val="0"/>
              </a:spcBef>
              <a:spcAft>
                <a:spcPts val="0"/>
              </a:spcAft>
              <a:buNone/>
            </a:pPr>
            <a:r>
              <a:rPr lang="en" i="1"/>
              <a:t>Locations</a:t>
            </a:r>
            <a:r>
              <a:rPr lang="en"/>
              <a:t>: Lots of opportunities to travel as part of this job</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ab61ec3f2_0_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aab61ec3f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good web pages to direct pupils and teachers to.</a:t>
            </a:r>
            <a:endParaRPr/>
          </a:p>
          <a:p>
            <a:pPr marL="0" lvl="0" indent="0" algn="l" rtl="0">
              <a:spcBef>
                <a:spcPts val="0"/>
              </a:spcBef>
              <a:spcAft>
                <a:spcPts val="0"/>
              </a:spcAft>
              <a:buNone/>
            </a:pPr>
            <a:endParaRPr/>
          </a:p>
          <a:p>
            <a:pPr marL="0" lvl="0" indent="0" algn="l" rtl="0">
              <a:spcBef>
                <a:spcPts val="0"/>
              </a:spcBef>
              <a:spcAft>
                <a:spcPts val="0"/>
              </a:spcAft>
              <a:buNone/>
            </a:pPr>
            <a:r>
              <a:rPr lang="en" b="1"/>
              <a:t>Do you have any corporate resources, or recruitment campaigns you’d like to share?</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aacc57395_0_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aacc5739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Volunteers to customise.</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Photo by</a:t>
            </a:r>
            <a:r>
              <a:rPr lang="en">
                <a:solidFill>
                  <a:schemeClr val="dk1"/>
                </a:solidFill>
                <a:uFill>
                  <a:noFill/>
                </a:uFill>
                <a:hlinkClick r:id="rId3">
                  <a:extLst>
                    <a:ext uri="{A12FA001-AC4F-418D-AE19-62706E023703}">
                      <ahyp:hlinkClr xmlns:ahyp="http://schemas.microsoft.com/office/drawing/2018/hyperlinkcolor" val="tx"/>
                    </a:ext>
                  </a:extLst>
                </a:hlinkClick>
              </a:rPr>
              <a:t> </a:t>
            </a:r>
            <a:r>
              <a:rPr lang="en" u="sng">
                <a:solidFill>
                  <a:schemeClr val="hlink"/>
                </a:solidFill>
                <a:hlinkClick r:id="rId3"/>
              </a:rPr>
              <a:t>ThisisEngineering RAEng</a:t>
            </a:r>
            <a:r>
              <a:rPr lang="en">
                <a:solidFill>
                  <a:schemeClr val="dk1"/>
                </a:solidFill>
              </a:rPr>
              <a:t> on</a:t>
            </a:r>
            <a:r>
              <a:rPr lang="en">
                <a:solidFill>
                  <a:schemeClr val="dk1"/>
                </a:solidFill>
                <a:uFill>
                  <a:noFill/>
                </a:uFill>
                <a:hlinkClick r:id="rId4">
                  <a:extLst>
                    <a:ext uri="{A12FA001-AC4F-418D-AE19-62706E023703}">
                      <ahyp:hlinkClr xmlns:ahyp="http://schemas.microsoft.com/office/drawing/2018/hyperlinkcolor" val="tx"/>
                    </a:ext>
                  </a:extLst>
                </a:hlinkClick>
              </a:rPr>
              <a:t> </a:t>
            </a:r>
            <a:r>
              <a:rPr lang="en" u="sng">
                <a:solidFill>
                  <a:schemeClr val="hlink"/>
                </a:solidFill>
                <a:hlinkClick r:id="rId4"/>
              </a:rPr>
              <a:t>Unsplash</a:t>
            </a:r>
            <a:r>
              <a:rPr lang="en">
                <a:solidFill>
                  <a:schemeClr val="dk1"/>
                </a:solidFill>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efacde9d5_1_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efacde9d5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to customise if necessary.</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2317ae0e7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b2317ae0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we’re talking about data security.</a:t>
            </a:r>
            <a:endParaRPr/>
          </a:p>
          <a:p>
            <a:pPr marL="0" lvl="0" indent="0" algn="l" rtl="0">
              <a:spcBef>
                <a:spcPts val="0"/>
              </a:spcBef>
              <a:spcAft>
                <a:spcPts val="0"/>
              </a:spcAft>
              <a:buNone/>
            </a:pPr>
            <a:endParaRPr/>
          </a:p>
          <a:p>
            <a:pPr marL="0" lvl="0" indent="0" algn="l" rtl="0">
              <a:spcBef>
                <a:spcPts val="0"/>
              </a:spcBef>
              <a:spcAft>
                <a:spcPts val="0"/>
              </a:spcAft>
              <a:buNone/>
            </a:pPr>
            <a:r>
              <a:rPr lang="en"/>
              <a:t>Data Security is a branch of cyber security about protecting information stored within computer systems from cyber attacks or data breaches.</a:t>
            </a:r>
            <a:endParaRPr/>
          </a:p>
          <a:p>
            <a:pPr marL="0" lvl="0" indent="0" algn="l" rtl="0">
              <a:spcBef>
                <a:spcPts val="0"/>
              </a:spcBef>
              <a:spcAft>
                <a:spcPts val="0"/>
              </a:spcAft>
              <a:buNone/>
            </a:pPr>
            <a:endParaRPr/>
          </a:p>
          <a:p>
            <a:pPr marL="0" lvl="0" indent="0" algn="l" rtl="0">
              <a:spcBef>
                <a:spcPts val="0"/>
              </a:spcBef>
              <a:spcAft>
                <a:spcPts val="0"/>
              </a:spcAft>
              <a:buNone/>
            </a:pPr>
            <a:r>
              <a:rPr lang="en" b="1"/>
              <a:t>What data do you deal with in your role?</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66108ea17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f66108ea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working in data security often talk about the CIA acronym.</a:t>
            </a:r>
            <a:endParaRPr/>
          </a:p>
          <a:p>
            <a:pPr marL="0" lvl="0" indent="0" algn="l" rtl="0">
              <a:spcBef>
                <a:spcPts val="0"/>
              </a:spcBef>
              <a:spcAft>
                <a:spcPts val="0"/>
              </a:spcAft>
              <a:buNone/>
            </a:pPr>
            <a:endParaRPr/>
          </a:p>
          <a:p>
            <a:pPr marL="0" lvl="0" indent="0" algn="l" rtl="0">
              <a:spcBef>
                <a:spcPts val="0"/>
              </a:spcBef>
              <a:spcAft>
                <a:spcPts val="0"/>
              </a:spcAft>
              <a:buNone/>
            </a:pPr>
            <a:r>
              <a:rPr lang="en"/>
              <a:t>What we mean is we need to think about three things.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Confidentiality - Only the right people can access the data</a:t>
            </a:r>
            <a:endParaRPr/>
          </a:p>
          <a:p>
            <a:pPr marL="0" lvl="0" indent="0" algn="l" rtl="0">
              <a:spcBef>
                <a:spcPts val="0"/>
              </a:spcBef>
              <a:spcAft>
                <a:spcPts val="0"/>
              </a:spcAft>
              <a:buClr>
                <a:schemeClr val="dk1"/>
              </a:buClr>
              <a:buSzPts val="1100"/>
              <a:buFont typeface="Arial"/>
              <a:buNone/>
            </a:pPr>
            <a:r>
              <a:rPr lang="en"/>
              <a:t>Integrity - The data is trustworthy, nobody can changed it</a:t>
            </a:r>
            <a:endParaRPr/>
          </a:p>
          <a:p>
            <a:pPr marL="0" lvl="0" indent="0" algn="l" rtl="0">
              <a:spcBef>
                <a:spcPts val="0"/>
              </a:spcBef>
              <a:spcAft>
                <a:spcPts val="0"/>
              </a:spcAft>
              <a:buNone/>
            </a:pPr>
            <a:r>
              <a:rPr lang="en"/>
              <a:t>Availability - The data can always be accessed by approved people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b2317ae0e7_0_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b2317ae0e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to customise.</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efacde9d5_1_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efacde9d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Volunteer to customise.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97b642345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97b6423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Volunteer 1:</a:t>
            </a:r>
            <a:endParaRPr b="1"/>
          </a:p>
          <a:p>
            <a:pPr marL="0" lvl="0" indent="0" algn="l" rtl="0">
              <a:spcBef>
                <a:spcPts val="0"/>
              </a:spcBef>
              <a:spcAft>
                <a:spcPts val="0"/>
              </a:spcAft>
              <a:buNone/>
            </a:pPr>
            <a:endParaRPr/>
          </a:p>
          <a:p>
            <a:pPr marL="0" lvl="0" indent="0" algn="l" rtl="0">
              <a:spcBef>
                <a:spcPts val="0"/>
              </a:spcBef>
              <a:spcAft>
                <a:spcPts val="0"/>
              </a:spcAft>
              <a:buNone/>
            </a:pPr>
            <a:r>
              <a:rPr lang="en"/>
              <a:t>We’re going to do an activity together all about data security in our industry.</a:t>
            </a:r>
            <a:endParaRPr/>
          </a:p>
          <a:p>
            <a:pPr marL="0" lvl="0" indent="0" algn="l" rtl="0">
              <a:spcBef>
                <a:spcPts val="0"/>
              </a:spcBef>
              <a:spcAft>
                <a:spcPts val="0"/>
              </a:spcAft>
              <a:buNone/>
            </a:pPr>
            <a:endParaRPr/>
          </a:p>
          <a:p>
            <a:pPr marL="0" lvl="0" indent="0" algn="l" rtl="0">
              <a:spcBef>
                <a:spcPts val="0"/>
              </a:spcBef>
              <a:spcAft>
                <a:spcPts val="0"/>
              </a:spcAft>
              <a:buNone/>
            </a:pPr>
            <a:r>
              <a:rPr lang="en"/>
              <a:t>For us, keeping the lights on, keeping electricity available to everyone, is essential. We all rely on electricity, and society would quickly break down if we lost it.</a:t>
            </a:r>
            <a:endParaRPr/>
          </a:p>
          <a:p>
            <a:pPr marL="0" lvl="0" indent="0" algn="l" rtl="0">
              <a:spcBef>
                <a:spcPts val="0"/>
              </a:spcBef>
              <a:spcAft>
                <a:spcPts val="0"/>
              </a:spcAft>
              <a:buNone/>
            </a:pPr>
            <a:endParaRPr/>
          </a:p>
          <a:p>
            <a:pPr marL="0" lvl="0" indent="0" algn="l" rtl="0">
              <a:spcBef>
                <a:spcPts val="0"/>
              </a:spcBef>
              <a:spcAft>
                <a:spcPts val="0"/>
              </a:spcAft>
              <a:buNone/>
            </a:pPr>
            <a:r>
              <a:rPr lang="en"/>
              <a:t>We’re going to do a tabletop exercise together, something that real cyber security teams do on a regular basis.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0" y="0"/>
            <a:ext cx="9144000" cy="1364700"/>
          </a:xfrm>
          <a:prstGeom prst="rect">
            <a:avLst/>
          </a:prstGeom>
          <a:solidFill>
            <a:srgbClr val="E56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18" name="Google Shape;18;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Font typeface="Poppins"/>
              <a:buNone/>
              <a:defRPr>
                <a:solidFill>
                  <a:schemeClr val="lt1"/>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digitalworld.net/cyber-security-career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6730"/>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subTitle" idx="1"/>
          </p:nvPr>
        </p:nvSpPr>
        <p:spPr>
          <a:xfrm>
            <a:off x="311700" y="681525"/>
            <a:ext cx="8520600" cy="4387500"/>
          </a:xfrm>
          <a:prstGeom prst="rect">
            <a:avLst/>
          </a:prstGeom>
          <a:noFill/>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5000" b="1">
                <a:solidFill>
                  <a:schemeClr val="lt1"/>
                </a:solidFill>
                <a:latin typeface="Poppins"/>
                <a:ea typeface="Poppins"/>
                <a:cs typeface="Poppins"/>
                <a:sym typeface="Poppins"/>
              </a:rPr>
              <a:t>Keeping The Lights On</a:t>
            </a:r>
            <a:endParaRPr sz="5000" b="1">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3300" b="1">
              <a:solidFill>
                <a:schemeClr val="lt1"/>
              </a:solidFill>
              <a:latin typeface="Poppins"/>
              <a:ea typeface="Poppins"/>
              <a:cs typeface="Poppins"/>
              <a:sym typeface="Poppins"/>
            </a:endParaRPr>
          </a:p>
          <a:p>
            <a:pPr marL="0" lvl="0" indent="0" algn="ctr" rtl="0">
              <a:lnSpc>
                <a:spcPct val="115000"/>
              </a:lnSpc>
              <a:spcBef>
                <a:spcPts val="0"/>
              </a:spcBef>
              <a:spcAft>
                <a:spcPts val="0"/>
              </a:spcAft>
              <a:buClr>
                <a:schemeClr val="dk1"/>
              </a:buClr>
              <a:buSzPts val="1100"/>
              <a:buFont typeface="Arial"/>
              <a:buNone/>
            </a:pPr>
            <a:r>
              <a:rPr lang="en" sz="3000" b="1">
                <a:solidFill>
                  <a:schemeClr val="lt1"/>
                </a:solidFill>
                <a:latin typeface="Poppins"/>
                <a:ea typeface="Poppins"/>
                <a:cs typeface="Poppins"/>
                <a:sym typeface="Poppins"/>
              </a:rPr>
              <a:t>NPA Data Security</a:t>
            </a:r>
            <a:br>
              <a:rPr lang="en" sz="3000" b="1">
                <a:solidFill>
                  <a:schemeClr val="lt1"/>
                </a:solidFill>
                <a:latin typeface="Poppins"/>
                <a:ea typeface="Poppins"/>
                <a:cs typeface="Poppins"/>
                <a:sym typeface="Poppins"/>
              </a:rPr>
            </a:br>
            <a:r>
              <a:rPr lang="en" sz="3000">
                <a:solidFill>
                  <a:schemeClr val="lt1"/>
                </a:solidFill>
                <a:latin typeface="Poppins"/>
                <a:ea typeface="Poppins"/>
                <a:cs typeface="Poppins"/>
                <a:sym typeface="Poppins"/>
              </a:rPr>
              <a:t>(Energy Sector)</a:t>
            </a:r>
            <a:endParaRPr sz="3000" b="1">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endParaRPr sz="3000" b="1">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3000">
                <a:solidFill>
                  <a:schemeClr val="lt1"/>
                </a:solidFill>
                <a:latin typeface="Poppins"/>
                <a:ea typeface="Poppins"/>
                <a:cs typeface="Poppins"/>
                <a:sym typeface="Poppins"/>
              </a:rPr>
              <a:t>Industry in the Classroom</a:t>
            </a:r>
            <a:br>
              <a:rPr lang="en" sz="3000">
                <a:solidFill>
                  <a:schemeClr val="lt1"/>
                </a:solidFill>
                <a:latin typeface="Poppins"/>
                <a:ea typeface="Poppins"/>
                <a:cs typeface="Poppins"/>
                <a:sym typeface="Poppins"/>
              </a:rPr>
            </a:br>
            <a:r>
              <a:rPr lang="en" sz="3000">
                <a:solidFill>
                  <a:schemeClr val="lt1"/>
                </a:solidFill>
                <a:latin typeface="Poppins"/>
                <a:ea typeface="Poppins"/>
                <a:cs typeface="Poppins"/>
                <a:sym typeface="Poppins"/>
              </a:rPr>
              <a:t>Virtual Engagement</a:t>
            </a:r>
            <a:endParaRPr sz="3300">
              <a:solidFill>
                <a:schemeClr val="lt1"/>
              </a:solidFill>
              <a:latin typeface="Poppins"/>
              <a:ea typeface="Poppins"/>
              <a:cs typeface="Poppins"/>
              <a:sym typeface="Poppins"/>
            </a:endParaRPr>
          </a:p>
        </p:txBody>
      </p:sp>
      <p:pic>
        <p:nvPicPr>
          <p:cNvPr id="56" name="Google Shape;56;p13"/>
          <p:cNvPicPr preferRelativeResize="0"/>
          <p:nvPr/>
        </p:nvPicPr>
        <p:blipFill rotWithShape="1">
          <a:blip r:embed="rId3">
            <a:alphaModFix/>
          </a:blip>
          <a:srcRect/>
          <a:stretch/>
        </p:blipFill>
        <p:spPr>
          <a:xfrm>
            <a:off x="362100" y="5222650"/>
            <a:ext cx="1224600" cy="1224600"/>
          </a:xfrm>
          <a:prstGeom prst="rect">
            <a:avLst/>
          </a:prstGeom>
          <a:noFill/>
          <a:ln>
            <a:noFill/>
          </a:ln>
        </p:spPr>
      </p:pic>
      <p:pic>
        <p:nvPicPr>
          <p:cNvPr id="57" name="Google Shape;57;p13"/>
          <p:cNvPicPr preferRelativeResize="0"/>
          <p:nvPr/>
        </p:nvPicPr>
        <p:blipFill>
          <a:blip r:embed="rId4">
            <a:alphaModFix/>
          </a:blip>
          <a:stretch>
            <a:fillRect/>
          </a:stretch>
        </p:blipFill>
        <p:spPr>
          <a:xfrm>
            <a:off x="7152072" y="5276462"/>
            <a:ext cx="1680228" cy="1116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551850"/>
            <a:ext cx="8520600" cy="11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A1F74"/>
                </a:solidFill>
                <a:latin typeface="Poppins"/>
                <a:ea typeface="Poppins"/>
                <a:cs typeface="Poppins"/>
                <a:sym typeface="Poppins"/>
              </a:rPr>
              <a:t>Tabletop Exercise</a:t>
            </a:r>
            <a:endParaRPr b="1">
              <a:solidFill>
                <a:srgbClr val="2A1F74"/>
              </a:solidFill>
              <a:latin typeface="Poppins"/>
              <a:ea typeface="Poppins"/>
              <a:cs typeface="Poppins"/>
              <a:sym typeface="Poppins"/>
            </a:endParaRPr>
          </a:p>
          <a:p>
            <a:pPr marL="0" lvl="0" indent="0" algn="ctr" rtl="0">
              <a:spcBef>
                <a:spcPts val="0"/>
              </a:spcBef>
              <a:spcAft>
                <a:spcPts val="0"/>
              </a:spcAft>
              <a:buNone/>
            </a:pPr>
            <a:endParaRPr b="1">
              <a:solidFill>
                <a:srgbClr val="2A1F74"/>
              </a:solidFill>
              <a:latin typeface="Poppins"/>
              <a:ea typeface="Poppins"/>
              <a:cs typeface="Poppins"/>
              <a:sym typeface="Poppins"/>
            </a:endParaRPr>
          </a:p>
          <a:p>
            <a:pPr marL="0" lvl="0" indent="0" algn="ctr" rtl="0">
              <a:spcBef>
                <a:spcPts val="0"/>
              </a:spcBef>
              <a:spcAft>
                <a:spcPts val="0"/>
              </a:spcAft>
              <a:buNone/>
            </a:pPr>
            <a:r>
              <a:rPr lang="en" sz="3100" i="1">
                <a:solidFill>
                  <a:srgbClr val="2A1F74"/>
                </a:solidFill>
                <a:latin typeface="Poppins"/>
                <a:ea typeface="Poppins"/>
                <a:cs typeface="Poppins"/>
                <a:sym typeface="Poppins"/>
              </a:rPr>
              <a:t>“What would we do if ___ happened?”</a:t>
            </a:r>
            <a:endParaRPr sz="3100" i="1">
              <a:solidFill>
                <a:srgbClr val="2A1F74"/>
              </a:solidFill>
              <a:latin typeface="Poppins"/>
              <a:ea typeface="Poppins"/>
              <a:cs typeface="Poppins"/>
              <a:sym typeface="Poppins"/>
            </a:endParaRPr>
          </a:p>
        </p:txBody>
      </p:sp>
      <p:pic>
        <p:nvPicPr>
          <p:cNvPr id="113" name="Google Shape;113;p22"/>
          <p:cNvPicPr preferRelativeResize="0"/>
          <p:nvPr/>
        </p:nvPicPr>
        <p:blipFill>
          <a:blip r:embed="rId3">
            <a:alphaModFix/>
          </a:blip>
          <a:stretch>
            <a:fillRect/>
          </a:stretch>
        </p:blipFill>
        <p:spPr>
          <a:xfrm>
            <a:off x="1373563" y="2224000"/>
            <a:ext cx="6396876" cy="4264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idx="4294967295"/>
          </p:nvPr>
        </p:nvSpPr>
        <p:spPr>
          <a:xfrm>
            <a:off x="311700" y="2656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A1F74"/>
                </a:solidFill>
                <a:latin typeface="Poppins"/>
                <a:ea typeface="Poppins"/>
                <a:cs typeface="Poppins"/>
                <a:sym typeface="Poppins"/>
              </a:rPr>
              <a:t>A Smart Grid</a:t>
            </a:r>
            <a:endParaRPr b="1">
              <a:solidFill>
                <a:srgbClr val="2A1F74"/>
              </a:solidFill>
              <a:latin typeface="Poppins"/>
              <a:ea typeface="Poppins"/>
              <a:cs typeface="Poppins"/>
              <a:sym typeface="Poppins"/>
            </a:endParaRPr>
          </a:p>
        </p:txBody>
      </p:sp>
      <p:pic>
        <p:nvPicPr>
          <p:cNvPr id="119" name="Google Shape;119;p23"/>
          <p:cNvPicPr preferRelativeResize="0"/>
          <p:nvPr/>
        </p:nvPicPr>
        <p:blipFill>
          <a:blip r:embed="rId3">
            <a:alphaModFix/>
          </a:blip>
          <a:stretch>
            <a:fillRect/>
          </a:stretch>
        </p:blipFill>
        <p:spPr>
          <a:xfrm>
            <a:off x="218475" y="1079175"/>
            <a:ext cx="8824375" cy="5099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idx="4294967295"/>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A1F74"/>
                </a:solidFill>
                <a:latin typeface="Poppins"/>
                <a:ea typeface="Poppins"/>
                <a:cs typeface="Poppins"/>
                <a:sym typeface="Poppins"/>
              </a:rPr>
              <a:t>What are we protecting?</a:t>
            </a:r>
            <a:endParaRPr b="1">
              <a:solidFill>
                <a:srgbClr val="2A1F74"/>
              </a:solidFill>
              <a:latin typeface="Poppins"/>
              <a:ea typeface="Poppins"/>
              <a:cs typeface="Poppins"/>
              <a:sym typeface="Poppins"/>
            </a:endParaRPr>
          </a:p>
        </p:txBody>
      </p:sp>
      <p:pic>
        <p:nvPicPr>
          <p:cNvPr id="125" name="Google Shape;125;p24"/>
          <p:cNvPicPr preferRelativeResize="0"/>
          <p:nvPr/>
        </p:nvPicPr>
        <p:blipFill>
          <a:blip r:embed="rId3">
            <a:alphaModFix/>
          </a:blip>
          <a:stretch>
            <a:fillRect/>
          </a:stretch>
        </p:blipFill>
        <p:spPr>
          <a:xfrm>
            <a:off x="2460250" y="1356867"/>
            <a:ext cx="4223503" cy="51963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311700" y="519550"/>
            <a:ext cx="8520600" cy="57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2A1F74"/>
                </a:solidFill>
                <a:latin typeface="Poppins"/>
                <a:ea typeface="Poppins"/>
                <a:cs typeface="Poppins"/>
                <a:sym typeface="Poppins"/>
              </a:rPr>
              <a:t>You’re representing the data security team. </a:t>
            </a:r>
            <a:endParaRPr sz="3200" b="1">
              <a:solidFill>
                <a:srgbClr val="2A1F74"/>
              </a:solidFill>
              <a:latin typeface="Poppins"/>
              <a:ea typeface="Poppins"/>
              <a:cs typeface="Poppins"/>
              <a:sym typeface="Poppins"/>
            </a:endParaRPr>
          </a:p>
          <a:p>
            <a:pPr marL="0" lvl="0" indent="0" algn="l" rtl="0">
              <a:spcBef>
                <a:spcPts val="0"/>
              </a:spcBef>
              <a:spcAft>
                <a:spcPts val="0"/>
              </a:spcAft>
              <a:buNone/>
            </a:pPr>
            <a:endParaRPr sz="3200" b="1">
              <a:solidFill>
                <a:srgbClr val="2A1F74"/>
              </a:solidFill>
              <a:latin typeface="Poppins"/>
              <a:ea typeface="Poppins"/>
              <a:cs typeface="Poppins"/>
              <a:sym typeface="Poppins"/>
            </a:endParaRPr>
          </a:p>
          <a:p>
            <a:pPr marL="0" lvl="0" indent="0" algn="l" rtl="0">
              <a:spcBef>
                <a:spcPts val="0"/>
              </a:spcBef>
              <a:spcAft>
                <a:spcPts val="0"/>
              </a:spcAft>
              <a:buNone/>
            </a:pPr>
            <a:r>
              <a:rPr lang="en" sz="3200" b="1">
                <a:solidFill>
                  <a:srgbClr val="2A1F74"/>
                </a:solidFill>
                <a:latin typeface="Poppins"/>
                <a:ea typeface="Poppins"/>
                <a:cs typeface="Poppins"/>
                <a:sym typeface="Poppins"/>
              </a:rPr>
              <a:t>Let’s walk through some scenarios.</a:t>
            </a:r>
            <a:endParaRPr sz="3200" b="1">
              <a:solidFill>
                <a:srgbClr val="2A1F74"/>
              </a:solidFill>
              <a:latin typeface="Poppins"/>
              <a:ea typeface="Poppins"/>
              <a:cs typeface="Poppins"/>
              <a:sym typeface="Poppins"/>
            </a:endParaRPr>
          </a:p>
          <a:p>
            <a:pPr marL="0" lvl="0" indent="0" algn="l" rtl="0">
              <a:spcBef>
                <a:spcPts val="0"/>
              </a:spcBef>
              <a:spcAft>
                <a:spcPts val="0"/>
              </a:spcAft>
              <a:buNone/>
            </a:pPr>
            <a:endParaRPr sz="3200" b="1">
              <a:solidFill>
                <a:srgbClr val="2A1F74"/>
              </a:solidFill>
              <a:latin typeface="Poppins"/>
              <a:ea typeface="Poppins"/>
              <a:cs typeface="Poppins"/>
              <a:sym typeface="Poppins"/>
            </a:endParaRPr>
          </a:p>
          <a:p>
            <a:pPr marL="0" lvl="0" indent="0" algn="l" rtl="0">
              <a:spcBef>
                <a:spcPts val="0"/>
              </a:spcBef>
              <a:spcAft>
                <a:spcPts val="0"/>
              </a:spcAft>
              <a:buNone/>
            </a:pPr>
            <a:r>
              <a:rPr lang="en" sz="3200" b="1">
                <a:solidFill>
                  <a:srgbClr val="2A1F74"/>
                </a:solidFill>
                <a:latin typeface="Poppins"/>
                <a:ea typeface="Poppins"/>
                <a:cs typeface="Poppins"/>
                <a:sym typeface="Poppins"/>
              </a:rPr>
              <a:t>Use your knowledge of data security to make recommendations that will keep our energy company and its data secure.</a:t>
            </a:r>
            <a:endParaRPr sz="3200" b="1">
              <a:solidFill>
                <a:srgbClr val="2A1F74"/>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6"/>
          <p:cNvPicPr preferRelativeResize="0"/>
          <p:nvPr/>
        </p:nvPicPr>
        <p:blipFill>
          <a:blip r:embed="rId3">
            <a:alphaModFix/>
          </a:blip>
          <a:stretch>
            <a:fillRect/>
          </a:stretch>
        </p:blipFill>
        <p:spPr>
          <a:xfrm>
            <a:off x="746013" y="2204350"/>
            <a:ext cx="7651973" cy="5311327"/>
          </a:xfrm>
          <a:prstGeom prst="rect">
            <a:avLst/>
          </a:prstGeom>
          <a:noFill/>
          <a:ln>
            <a:noFill/>
          </a:ln>
        </p:spPr>
      </p:pic>
      <p:sp>
        <p:nvSpPr>
          <p:cNvPr id="136" name="Google Shape;136;p26"/>
          <p:cNvSpPr txBox="1">
            <a:spLocks noGrp="1"/>
          </p:cNvSpPr>
          <p:nvPr>
            <p:ph type="body" idx="4294967295"/>
          </p:nvPr>
        </p:nvSpPr>
        <p:spPr>
          <a:xfrm>
            <a:off x="311700" y="184750"/>
            <a:ext cx="8520600" cy="187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200" b="1">
                <a:solidFill>
                  <a:srgbClr val="2A1F74"/>
                </a:solidFill>
              </a:rPr>
              <a:t>Scenario 1: “Ofgem” is sending our staff malware that is known to target control systems. It looks like a press release.</a:t>
            </a:r>
            <a:endParaRPr sz="3200">
              <a:solidFill>
                <a:srgbClr val="2A1F7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a:spLocks noGrp="1"/>
          </p:cNvSpPr>
          <p:nvPr>
            <p:ph type="body" idx="4294967295"/>
          </p:nvPr>
        </p:nvSpPr>
        <p:spPr>
          <a:xfrm>
            <a:off x="311700" y="413350"/>
            <a:ext cx="85206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2A1F74"/>
                </a:solidFill>
              </a:rPr>
              <a:t>Scenario 1: “Ofgem” is sending our staff malware that is known to target control systems. It looks like a press release.</a:t>
            </a:r>
            <a:endParaRPr sz="3200" b="1">
              <a:solidFill>
                <a:srgbClr val="2A1F74"/>
              </a:solidFill>
            </a:endParaRPr>
          </a:p>
          <a:p>
            <a:pPr marL="0" lvl="0" indent="0" algn="l" rtl="0">
              <a:spcBef>
                <a:spcPts val="1600"/>
              </a:spcBef>
              <a:spcAft>
                <a:spcPts val="1600"/>
              </a:spcAft>
              <a:buNone/>
            </a:pPr>
            <a:r>
              <a:rPr lang="en" sz="3200">
                <a:solidFill>
                  <a:srgbClr val="2A1F74"/>
                </a:solidFill>
              </a:rPr>
              <a:t>What security measures would help stop the malware from getting into the control system?</a:t>
            </a:r>
            <a:endParaRPr sz="3200">
              <a:solidFill>
                <a:srgbClr val="2A1F74"/>
              </a:solidFill>
            </a:endParaRPr>
          </a:p>
        </p:txBody>
      </p:sp>
      <p:sp>
        <p:nvSpPr>
          <p:cNvPr id="142" name="Google Shape;142;p27"/>
          <p:cNvSpPr txBox="1">
            <a:spLocks noGrp="1"/>
          </p:cNvSpPr>
          <p:nvPr>
            <p:ph type="body" idx="4294967295"/>
          </p:nvPr>
        </p:nvSpPr>
        <p:spPr>
          <a:xfrm>
            <a:off x="445325" y="365655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Hardware</a:t>
            </a:r>
            <a:br>
              <a:rPr lang="en" sz="2600" b="1">
                <a:solidFill>
                  <a:srgbClr val="2A1F74"/>
                </a:solidFill>
              </a:rPr>
            </a:br>
            <a:r>
              <a:rPr lang="en" sz="2600">
                <a:solidFill>
                  <a:srgbClr val="2A1F74"/>
                </a:solidFill>
              </a:rPr>
              <a:t>Network Segmentation</a:t>
            </a:r>
            <a:br>
              <a:rPr lang="en" sz="2600">
                <a:solidFill>
                  <a:srgbClr val="2A1F74"/>
                </a:solidFill>
              </a:rPr>
            </a:br>
            <a:r>
              <a:rPr lang="en" sz="2600">
                <a:solidFill>
                  <a:srgbClr val="2A1F74"/>
                </a:solidFill>
              </a:rPr>
              <a:t>Backups</a:t>
            </a:r>
            <a:br>
              <a:rPr lang="en" sz="2600">
                <a:solidFill>
                  <a:srgbClr val="2A1F74"/>
                </a:solidFill>
              </a:rPr>
            </a:br>
            <a:r>
              <a:rPr lang="en" sz="2600">
                <a:solidFill>
                  <a:srgbClr val="2A1F74"/>
                </a:solidFill>
              </a:rPr>
              <a:t>Keycard Access</a:t>
            </a:r>
            <a:br>
              <a:rPr lang="en" sz="2600">
                <a:solidFill>
                  <a:srgbClr val="2A1F74"/>
                </a:solidFill>
              </a:rPr>
            </a:br>
            <a:r>
              <a:rPr lang="en" sz="2600">
                <a:solidFill>
                  <a:srgbClr val="2A1F74"/>
                </a:solidFill>
              </a:rPr>
              <a:t>Port-locking</a:t>
            </a:r>
            <a:br>
              <a:rPr lang="en" sz="2600">
                <a:solidFill>
                  <a:srgbClr val="2A1F74"/>
                </a:solidFill>
              </a:rPr>
            </a:br>
            <a:r>
              <a:rPr lang="en" sz="2600">
                <a:solidFill>
                  <a:srgbClr val="2A1F74"/>
                </a:solidFill>
              </a:rPr>
              <a:t>Data encryption</a:t>
            </a:r>
            <a:endParaRPr sz="2600">
              <a:solidFill>
                <a:srgbClr val="2A1F74"/>
              </a:solidFill>
            </a:endParaRPr>
          </a:p>
        </p:txBody>
      </p:sp>
      <p:sp>
        <p:nvSpPr>
          <p:cNvPr id="143" name="Google Shape;143;p27"/>
          <p:cNvSpPr txBox="1">
            <a:spLocks noGrp="1"/>
          </p:cNvSpPr>
          <p:nvPr>
            <p:ph type="body" idx="4294967295"/>
          </p:nvPr>
        </p:nvSpPr>
        <p:spPr>
          <a:xfrm>
            <a:off x="4627975" y="365655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Software</a:t>
            </a:r>
            <a:br>
              <a:rPr lang="en" sz="2600" b="1">
                <a:solidFill>
                  <a:srgbClr val="2A1F74"/>
                </a:solidFill>
              </a:rPr>
            </a:br>
            <a:r>
              <a:rPr lang="en" sz="2600">
                <a:solidFill>
                  <a:srgbClr val="2A1F74"/>
                </a:solidFill>
              </a:rPr>
              <a:t>Strong Passwords</a:t>
            </a:r>
            <a:br>
              <a:rPr lang="en" sz="2600">
                <a:solidFill>
                  <a:srgbClr val="2A1F74"/>
                </a:solidFill>
              </a:rPr>
            </a:br>
            <a:r>
              <a:rPr lang="en" sz="2600">
                <a:solidFill>
                  <a:srgbClr val="2A1F74"/>
                </a:solidFill>
              </a:rPr>
              <a:t>2 Factor Authentication</a:t>
            </a:r>
            <a:br>
              <a:rPr lang="en" sz="2600">
                <a:solidFill>
                  <a:srgbClr val="2A1F74"/>
                </a:solidFill>
              </a:rPr>
            </a:br>
            <a:r>
              <a:rPr lang="en" sz="2600">
                <a:solidFill>
                  <a:srgbClr val="2A1F74"/>
                </a:solidFill>
              </a:rPr>
              <a:t>Antimalware Software</a:t>
            </a:r>
            <a:br>
              <a:rPr lang="en" sz="2600">
                <a:solidFill>
                  <a:srgbClr val="2A1F74"/>
                </a:solidFill>
              </a:rPr>
            </a:br>
            <a:r>
              <a:rPr lang="en" sz="2600">
                <a:solidFill>
                  <a:srgbClr val="2A1F74"/>
                </a:solidFill>
              </a:rPr>
              <a:t>Device Encryption</a:t>
            </a:r>
            <a:br>
              <a:rPr lang="en" sz="2600">
                <a:solidFill>
                  <a:srgbClr val="2A1F74"/>
                </a:solidFill>
              </a:rPr>
            </a:br>
            <a:r>
              <a:rPr lang="en" sz="2600">
                <a:solidFill>
                  <a:srgbClr val="2A1F74"/>
                </a:solidFill>
              </a:rPr>
              <a:t>Firewalls</a:t>
            </a:r>
            <a:endParaRPr sz="2600">
              <a:solidFill>
                <a:srgbClr val="2A1F7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body" idx="4294967295"/>
          </p:nvPr>
        </p:nvSpPr>
        <p:spPr>
          <a:xfrm>
            <a:off x="433075" y="243450"/>
            <a:ext cx="8520600" cy="13110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3200" b="1">
                <a:solidFill>
                  <a:srgbClr val="2A1F74"/>
                </a:solidFill>
              </a:rPr>
              <a:t>Scenario 2: A laptop used to remotely access the control room has been stolen</a:t>
            </a:r>
            <a:endParaRPr sz="3200">
              <a:solidFill>
                <a:srgbClr val="2A1F74"/>
              </a:solidFill>
            </a:endParaRPr>
          </a:p>
        </p:txBody>
      </p:sp>
      <p:pic>
        <p:nvPicPr>
          <p:cNvPr id="149" name="Google Shape;149;p28"/>
          <p:cNvPicPr preferRelativeResize="0"/>
          <p:nvPr/>
        </p:nvPicPr>
        <p:blipFill>
          <a:blip r:embed="rId3">
            <a:alphaModFix/>
          </a:blip>
          <a:stretch>
            <a:fillRect/>
          </a:stretch>
        </p:blipFill>
        <p:spPr>
          <a:xfrm>
            <a:off x="608725" y="1627150"/>
            <a:ext cx="7693701" cy="5127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body" idx="4294967295"/>
          </p:nvPr>
        </p:nvSpPr>
        <p:spPr>
          <a:xfrm>
            <a:off x="311700" y="413350"/>
            <a:ext cx="85206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2A1F74"/>
                </a:solidFill>
              </a:rPr>
              <a:t>Scenario 2: A laptop used to remotely access the control room has been stolen</a:t>
            </a:r>
            <a:endParaRPr sz="3200" b="1">
              <a:solidFill>
                <a:srgbClr val="2A1F74"/>
              </a:solidFill>
            </a:endParaRPr>
          </a:p>
          <a:p>
            <a:pPr marL="0" lvl="0" indent="0" algn="l" rtl="0">
              <a:spcBef>
                <a:spcPts val="1600"/>
              </a:spcBef>
              <a:spcAft>
                <a:spcPts val="1600"/>
              </a:spcAft>
              <a:buNone/>
            </a:pPr>
            <a:r>
              <a:rPr lang="en" sz="3200">
                <a:solidFill>
                  <a:srgbClr val="2A1F74"/>
                </a:solidFill>
              </a:rPr>
              <a:t>What security measures would help stop the thief from being able to access sensitive data?</a:t>
            </a:r>
            <a:endParaRPr sz="3200">
              <a:solidFill>
                <a:srgbClr val="2A1F74"/>
              </a:solidFill>
            </a:endParaRPr>
          </a:p>
        </p:txBody>
      </p:sp>
      <p:sp>
        <p:nvSpPr>
          <p:cNvPr id="155" name="Google Shape;155;p29"/>
          <p:cNvSpPr txBox="1">
            <a:spLocks noGrp="1"/>
          </p:cNvSpPr>
          <p:nvPr>
            <p:ph type="body" idx="4294967295"/>
          </p:nvPr>
        </p:nvSpPr>
        <p:spPr>
          <a:xfrm>
            <a:off x="445325" y="365655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Hardware</a:t>
            </a:r>
            <a:br>
              <a:rPr lang="en" sz="2600" b="1">
                <a:solidFill>
                  <a:srgbClr val="2A1F74"/>
                </a:solidFill>
              </a:rPr>
            </a:br>
            <a:r>
              <a:rPr lang="en" sz="2600">
                <a:solidFill>
                  <a:srgbClr val="2A1F74"/>
                </a:solidFill>
              </a:rPr>
              <a:t>Network Segmentation</a:t>
            </a:r>
            <a:br>
              <a:rPr lang="en" sz="2600">
                <a:solidFill>
                  <a:srgbClr val="2A1F74"/>
                </a:solidFill>
              </a:rPr>
            </a:br>
            <a:r>
              <a:rPr lang="en" sz="2600">
                <a:solidFill>
                  <a:srgbClr val="2A1F74"/>
                </a:solidFill>
              </a:rPr>
              <a:t>Backups</a:t>
            </a:r>
            <a:br>
              <a:rPr lang="en" sz="2600">
                <a:solidFill>
                  <a:srgbClr val="2A1F74"/>
                </a:solidFill>
              </a:rPr>
            </a:br>
            <a:r>
              <a:rPr lang="en" sz="2600">
                <a:solidFill>
                  <a:srgbClr val="2A1F74"/>
                </a:solidFill>
              </a:rPr>
              <a:t>Keycard Access</a:t>
            </a:r>
            <a:br>
              <a:rPr lang="en" sz="2600">
                <a:solidFill>
                  <a:srgbClr val="2A1F74"/>
                </a:solidFill>
              </a:rPr>
            </a:br>
            <a:r>
              <a:rPr lang="en" sz="2600">
                <a:solidFill>
                  <a:srgbClr val="2A1F74"/>
                </a:solidFill>
              </a:rPr>
              <a:t>Port-locking</a:t>
            </a:r>
            <a:br>
              <a:rPr lang="en" sz="2600">
                <a:solidFill>
                  <a:srgbClr val="2A1F74"/>
                </a:solidFill>
              </a:rPr>
            </a:br>
            <a:r>
              <a:rPr lang="en" sz="2600">
                <a:solidFill>
                  <a:srgbClr val="2A1F74"/>
                </a:solidFill>
              </a:rPr>
              <a:t>Data encryption</a:t>
            </a:r>
            <a:endParaRPr sz="2600">
              <a:solidFill>
                <a:srgbClr val="2A1F74"/>
              </a:solidFill>
            </a:endParaRPr>
          </a:p>
        </p:txBody>
      </p:sp>
      <p:sp>
        <p:nvSpPr>
          <p:cNvPr id="156" name="Google Shape;156;p29"/>
          <p:cNvSpPr txBox="1">
            <a:spLocks noGrp="1"/>
          </p:cNvSpPr>
          <p:nvPr>
            <p:ph type="body" idx="4294967295"/>
          </p:nvPr>
        </p:nvSpPr>
        <p:spPr>
          <a:xfrm>
            <a:off x="4627975" y="365655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Software</a:t>
            </a:r>
            <a:br>
              <a:rPr lang="en" sz="2600" b="1">
                <a:solidFill>
                  <a:srgbClr val="2A1F74"/>
                </a:solidFill>
              </a:rPr>
            </a:br>
            <a:r>
              <a:rPr lang="en" sz="2600">
                <a:solidFill>
                  <a:srgbClr val="2A1F74"/>
                </a:solidFill>
              </a:rPr>
              <a:t>Strong Passwords</a:t>
            </a:r>
            <a:br>
              <a:rPr lang="en" sz="2600">
                <a:solidFill>
                  <a:srgbClr val="2A1F74"/>
                </a:solidFill>
              </a:rPr>
            </a:br>
            <a:r>
              <a:rPr lang="en" sz="2600">
                <a:solidFill>
                  <a:srgbClr val="2A1F74"/>
                </a:solidFill>
              </a:rPr>
              <a:t>2 Factor Authentication</a:t>
            </a:r>
            <a:br>
              <a:rPr lang="en" sz="2600">
                <a:solidFill>
                  <a:srgbClr val="2A1F74"/>
                </a:solidFill>
              </a:rPr>
            </a:br>
            <a:r>
              <a:rPr lang="en" sz="2600">
                <a:solidFill>
                  <a:srgbClr val="2A1F74"/>
                </a:solidFill>
              </a:rPr>
              <a:t>Antimalware Software</a:t>
            </a:r>
            <a:br>
              <a:rPr lang="en" sz="2600">
                <a:solidFill>
                  <a:srgbClr val="2A1F74"/>
                </a:solidFill>
              </a:rPr>
            </a:br>
            <a:r>
              <a:rPr lang="en" sz="2600">
                <a:solidFill>
                  <a:srgbClr val="2A1F74"/>
                </a:solidFill>
              </a:rPr>
              <a:t>Device Encryption</a:t>
            </a:r>
            <a:br>
              <a:rPr lang="en" sz="2600">
                <a:solidFill>
                  <a:srgbClr val="2A1F74"/>
                </a:solidFill>
              </a:rPr>
            </a:br>
            <a:r>
              <a:rPr lang="en" sz="2600">
                <a:solidFill>
                  <a:srgbClr val="2A1F74"/>
                </a:solidFill>
              </a:rPr>
              <a:t>Firewalls</a:t>
            </a:r>
            <a:endParaRPr sz="2600">
              <a:solidFill>
                <a:srgbClr val="2A1F7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body" idx="4294967295"/>
          </p:nvPr>
        </p:nvSpPr>
        <p:spPr>
          <a:xfrm>
            <a:off x="311700" y="873950"/>
            <a:ext cx="8520600" cy="8133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400" b="1">
                <a:solidFill>
                  <a:srgbClr val="2A1F74"/>
                </a:solidFill>
              </a:rPr>
              <a:t>Scenario 3: An unrecognised person has been seen on CCTV inside the data centre. The keycard log shows them as an ex-employee.</a:t>
            </a:r>
            <a:endParaRPr sz="2400">
              <a:solidFill>
                <a:srgbClr val="2A1F74"/>
              </a:solidFill>
            </a:endParaRPr>
          </a:p>
        </p:txBody>
      </p:sp>
      <p:pic>
        <p:nvPicPr>
          <p:cNvPr id="162" name="Google Shape;162;p30"/>
          <p:cNvPicPr preferRelativeResize="0"/>
          <p:nvPr/>
        </p:nvPicPr>
        <p:blipFill>
          <a:blip r:embed="rId3">
            <a:alphaModFix/>
          </a:blip>
          <a:stretch>
            <a:fillRect/>
          </a:stretch>
        </p:blipFill>
        <p:spPr>
          <a:xfrm>
            <a:off x="2082350" y="1995375"/>
            <a:ext cx="4862623" cy="48626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txBox="1">
            <a:spLocks noGrp="1"/>
          </p:cNvSpPr>
          <p:nvPr>
            <p:ph type="body" idx="4294967295"/>
          </p:nvPr>
        </p:nvSpPr>
        <p:spPr>
          <a:xfrm>
            <a:off x="311700" y="413350"/>
            <a:ext cx="8520600" cy="329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2A1F74"/>
                </a:solidFill>
              </a:rPr>
              <a:t>Scenario 3: An unrecognised person has been seen on CCTV inside the data centre. The keycard log shows them as an ex-employee.</a:t>
            </a:r>
            <a:endParaRPr sz="3200" b="1">
              <a:solidFill>
                <a:srgbClr val="2A1F74"/>
              </a:solidFill>
            </a:endParaRPr>
          </a:p>
          <a:p>
            <a:pPr marL="0" lvl="0" indent="0" algn="l" rtl="0">
              <a:spcBef>
                <a:spcPts val="1600"/>
              </a:spcBef>
              <a:spcAft>
                <a:spcPts val="1600"/>
              </a:spcAft>
              <a:buNone/>
            </a:pPr>
            <a:r>
              <a:rPr lang="en" sz="3200">
                <a:solidFill>
                  <a:srgbClr val="2A1F74"/>
                </a:solidFill>
              </a:rPr>
              <a:t>What security measures would help stop the intruder from being able to access data?</a:t>
            </a:r>
            <a:endParaRPr sz="3200">
              <a:solidFill>
                <a:srgbClr val="2A1F74"/>
              </a:solidFill>
            </a:endParaRPr>
          </a:p>
        </p:txBody>
      </p:sp>
      <p:sp>
        <p:nvSpPr>
          <p:cNvPr id="168" name="Google Shape;168;p31"/>
          <p:cNvSpPr txBox="1">
            <a:spLocks noGrp="1"/>
          </p:cNvSpPr>
          <p:nvPr>
            <p:ph type="body" idx="4294967295"/>
          </p:nvPr>
        </p:nvSpPr>
        <p:spPr>
          <a:xfrm>
            <a:off x="466100" y="384240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Hardware</a:t>
            </a:r>
            <a:br>
              <a:rPr lang="en" sz="2600" b="1">
                <a:solidFill>
                  <a:srgbClr val="2A1F74"/>
                </a:solidFill>
              </a:rPr>
            </a:br>
            <a:r>
              <a:rPr lang="en" sz="2600">
                <a:solidFill>
                  <a:srgbClr val="2A1F74"/>
                </a:solidFill>
              </a:rPr>
              <a:t>Network Segmentation</a:t>
            </a:r>
            <a:br>
              <a:rPr lang="en" sz="2600">
                <a:solidFill>
                  <a:srgbClr val="2A1F74"/>
                </a:solidFill>
              </a:rPr>
            </a:br>
            <a:r>
              <a:rPr lang="en" sz="2600">
                <a:solidFill>
                  <a:srgbClr val="2A1F74"/>
                </a:solidFill>
              </a:rPr>
              <a:t>Backups</a:t>
            </a:r>
            <a:br>
              <a:rPr lang="en" sz="2600">
                <a:solidFill>
                  <a:srgbClr val="2A1F74"/>
                </a:solidFill>
              </a:rPr>
            </a:br>
            <a:r>
              <a:rPr lang="en" sz="2600">
                <a:solidFill>
                  <a:srgbClr val="2A1F74"/>
                </a:solidFill>
              </a:rPr>
              <a:t>Keycard Access</a:t>
            </a:r>
            <a:br>
              <a:rPr lang="en" sz="2600">
                <a:solidFill>
                  <a:srgbClr val="2A1F74"/>
                </a:solidFill>
              </a:rPr>
            </a:br>
            <a:r>
              <a:rPr lang="en" sz="2600">
                <a:solidFill>
                  <a:srgbClr val="2A1F74"/>
                </a:solidFill>
              </a:rPr>
              <a:t>Port-locking</a:t>
            </a:r>
            <a:br>
              <a:rPr lang="en" sz="2600">
                <a:solidFill>
                  <a:srgbClr val="2A1F74"/>
                </a:solidFill>
              </a:rPr>
            </a:br>
            <a:r>
              <a:rPr lang="en" sz="2600">
                <a:solidFill>
                  <a:srgbClr val="2A1F74"/>
                </a:solidFill>
              </a:rPr>
              <a:t>Data encryption</a:t>
            </a:r>
            <a:endParaRPr sz="2600">
              <a:solidFill>
                <a:srgbClr val="2A1F74"/>
              </a:solidFill>
            </a:endParaRPr>
          </a:p>
        </p:txBody>
      </p:sp>
      <p:sp>
        <p:nvSpPr>
          <p:cNvPr id="169" name="Google Shape;169;p31"/>
          <p:cNvSpPr txBox="1">
            <a:spLocks noGrp="1"/>
          </p:cNvSpPr>
          <p:nvPr>
            <p:ph type="body" idx="4294967295"/>
          </p:nvPr>
        </p:nvSpPr>
        <p:spPr>
          <a:xfrm>
            <a:off x="4648750" y="384240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Software</a:t>
            </a:r>
            <a:br>
              <a:rPr lang="en" sz="2600" b="1">
                <a:solidFill>
                  <a:srgbClr val="2A1F74"/>
                </a:solidFill>
              </a:rPr>
            </a:br>
            <a:r>
              <a:rPr lang="en" sz="2600">
                <a:solidFill>
                  <a:srgbClr val="2A1F74"/>
                </a:solidFill>
              </a:rPr>
              <a:t>Strong Passwords</a:t>
            </a:r>
            <a:br>
              <a:rPr lang="en" sz="2600">
                <a:solidFill>
                  <a:srgbClr val="2A1F74"/>
                </a:solidFill>
              </a:rPr>
            </a:br>
            <a:r>
              <a:rPr lang="en" sz="2600">
                <a:solidFill>
                  <a:srgbClr val="2A1F74"/>
                </a:solidFill>
              </a:rPr>
              <a:t>2 Factor Authentication</a:t>
            </a:r>
            <a:br>
              <a:rPr lang="en" sz="2600">
                <a:solidFill>
                  <a:srgbClr val="2A1F74"/>
                </a:solidFill>
              </a:rPr>
            </a:br>
            <a:r>
              <a:rPr lang="en" sz="2600">
                <a:solidFill>
                  <a:srgbClr val="2A1F74"/>
                </a:solidFill>
              </a:rPr>
              <a:t>Antimalware Software</a:t>
            </a:r>
            <a:br>
              <a:rPr lang="en" sz="2600">
                <a:solidFill>
                  <a:srgbClr val="2A1F74"/>
                </a:solidFill>
              </a:rPr>
            </a:br>
            <a:r>
              <a:rPr lang="en" sz="2600">
                <a:solidFill>
                  <a:srgbClr val="2A1F74"/>
                </a:solidFill>
              </a:rPr>
              <a:t>Device Encryption</a:t>
            </a:r>
            <a:br>
              <a:rPr lang="en" sz="2600">
                <a:solidFill>
                  <a:srgbClr val="2A1F74"/>
                </a:solidFill>
              </a:rPr>
            </a:br>
            <a:r>
              <a:rPr lang="en" sz="2600">
                <a:solidFill>
                  <a:srgbClr val="2A1F74"/>
                </a:solidFill>
              </a:rPr>
              <a:t>Firewalls</a:t>
            </a:r>
            <a:endParaRPr sz="2600">
              <a:solidFill>
                <a:srgbClr val="2A1F7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4770975" y="-150"/>
            <a:ext cx="4372800" cy="6858000"/>
          </a:xfrm>
          <a:prstGeom prst="rect">
            <a:avLst/>
          </a:prstGeom>
          <a:solidFill>
            <a:srgbClr val="E567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txBox="1"/>
          <p:nvPr/>
        </p:nvSpPr>
        <p:spPr>
          <a:xfrm>
            <a:off x="366650" y="1255950"/>
            <a:ext cx="4070400" cy="4346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400">
                <a:latin typeface="Poppins"/>
                <a:ea typeface="Poppins"/>
                <a:cs typeface="Poppins"/>
                <a:sym typeface="Poppins"/>
              </a:rPr>
              <a:t>My name is:</a:t>
            </a:r>
            <a:endParaRPr sz="2400">
              <a:latin typeface="Poppins"/>
              <a:ea typeface="Poppins"/>
              <a:cs typeface="Poppins"/>
              <a:sym typeface="Poppins"/>
            </a:endParaRPr>
          </a:p>
          <a:p>
            <a:pPr marL="0" lvl="0" indent="0" algn="l" rtl="0">
              <a:lnSpc>
                <a:spcPct val="150000"/>
              </a:lnSpc>
              <a:spcBef>
                <a:spcPts val="0"/>
              </a:spcBef>
              <a:spcAft>
                <a:spcPts val="0"/>
              </a:spcAft>
              <a:buNone/>
            </a:pPr>
            <a:r>
              <a:rPr lang="en" sz="2400" b="1">
                <a:latin typeface="Poppins"/>
                <a:ea typeface="Poppins"/>
                <a:cs typeface="Poppins"/>
                <a:sym typeface="Poppins"/>
              </a:rPr>
              <a:t>Eleanor (Ellie) Dee	</a:t>
            </a:r>
            <a:endParaRPr sz="2400" b="1">
              <a:latin typeface="Poppins"/>
              <a:ea typeface="Poppins"/>
              <a:cs typeface="Poppins"/>
              <a:sym typeface="Poppins"/>
            </a:endParaRPr>
          </a:p>
          <a:p>
            <a:pPr marL="0" lvl="0" indent="0" algn="l" rtl="0">
              <a:lnSpc>
                <a:spcPct val="150000"/>
              </a:lnSpc>
              <a:spcBef>
                <a:spcPts val="0"/>
              </a:spcBef>
              <a:spcAft>
                <a:spcPts val="0"/>
              </a:spcAft>
              <a:buNone/>
            </a:pPr>
            <a:endParaRPr sz="2400" b="1">
              <a:latin typeface="Poppins"/>
              <a:ea typeface="Poppins"/>
              <a:cs typeface="Poppins"/>
              <a:sym typeface="Poppins"/>
            </a:endParaRPr>
          </a:p>
          <a:p>
            <a:pPr marL="0" lvl="0" indent="0" algn="l" rtl="0">
              <a:lnSpc>
                <a:spcPct val="150000"/>
              </a:lnSpc>
              <a:spcBef>
                <a:spcPts val="0"/>
              </a:spcBef>
              <a:spcAft>
                <a:spcPts val="0"/>
              </a:spcAft>
              <a:buNone/>
            </a:pPr>
            <a:r>
              <a:rPr lang="en" sz="2400">
                <a:latin typeface="Poppins"/>
                <a:ea typeface="Poppins"/>
                <a:cs typeface="Poppins"/>
                <a:sym typeface="Poppins"/>
              </a:rPr>
              <a:t>I am a:</a:t>
            </a:r>
            <a:endParaRPr sz="24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en" sz="2400" b="1">
                <a:solidFill>
                  <a:schemeClr val="dk1"/>
                </a:solidFill>
                <a:latin typeface="Poppins"/>
                <a:ea typeface="Poppins"/>
                <a:cs typeface="Poppins"/>
                <a:sym typeface="Poppins"/>
              </a:rPr>
              <a:t>Cyber Security Engineer</a:t>
            </a:r>
            <a:endParaRPr sz="2400" b="1">
              <a:latin typeface="Poppins"/>
              <a:ea typeface="Poppins"/>
              <a:cs typeface="Poppins"/>
              <a:sym typeface="Poppins"/>
            </a:endParaRPr>
          </a:p>
          <a:p>
            <a:pPr marL="0" lvl="0" indent="0" algn="l" rtl="0">
              <a:lnSpc>
                <a:spcPct val="150000"/>
              </a:lnSpc>
              <a:spcBef>
                <a:spcPts val="0"/>
              </a:spcBef>
              <a:spcAft>
                <a:spcPts val="0"/>
              </a:spcAft>
              <a:buNone/>
            </a:pPr>
            <a:endParaRPr sz="2400" b="1">
              <a:latin typeface="Poppins"/>
              <a:ea typeface="Poppins"/>
              <a:cs typeface="Poppins"/>
              <a:sym typeface="Poppins"/>
            </a:endParaRPr>
          </a:p>
          <a:p>
            <a:pPr marL="0" lvl="0" indent="0" algn="l" rtl="0">
              <a:lnSpc>
                <a:spcPct val="150000"/>
              </a:lnSpc>
              <a:spcBef>
                <a:spcPts val="0"/>
              </a:spcBef>
              <a:spcAft>
                <a:spcPts val="0"/>
              </a:spcAft>
              <a:buNone/>
            </a:pPr>
            <a:r>
              <a:rPr lang="en" sz="2400">
                <a:latin typeface="Poppins"/>
                <a:ea typeface="Poppins"/>
                <a:cs typeface="Poppins"/>
                <a:sym typeface="Poppins"/>
              </a:rPr>
              <a:t>I work at:</a:t>
            </a:r>
            <a:endParaRPr sz="2400">
              <a:latin typeface="Poppins"/>
              <a:ea typeface="Poppins"/>
              <a:cs typeface="Poppins"/>
              <a:sym typeface="Poppins"/>
            </a:endParaRPr>
          </a:p>
          <a:p>
            <a:pPr marL="0" lvl="0" indent="0" algn="l" rtl="0">
              <a:lnSpc>
                <a:spcPct val="150000"/>
              </a:lnSpc>
              <a:spcBef>
                <a:spcPts val="0"/>
              </a:spcBef>
              <a:spcAft>
                <a:spcPts val="0"/>
              </a:spcAft>
              <a:buNone/>
            </a:pPr>
            <a:r>
              <a:rPr lang="en" sz="2400" b="1">
                <a:solidFill>
                  <a:schemeClr val="dk1"/>
                </a:solidFill>
                <a:latin typeface="Poppins"/>
                <a:ea typeface="Poppins"/>
                <a:cs typeface="Poppins"/>
                <a:sym typeface="Poppins"/>
              </a:rPr>
              <a:t>Big Grid Industries</a:t>
            </a:r>
            <a:endParaRPr sz="2400" b="1">
              <a:solidFill>
                <a:schemeClr val="dk1"/>
              </a:solidFill>
              <a:latin typeface="Poppins"/>
              <a:ea typeface="Poppins"/>
              <a:cs typeface="Poppins"/>
              <a:sym typeface="Poppins"/>
            </a:endParaRPr>
          </a:p>
        </p:txBody>
      </p:sp>
      <p:pic>
        <p:nvPicPr>
          <p:cNvPr id="64" name="Google Shape;64;p14"/>
          <p:cNvPicPr preferRelativeResize="0"/>
          <p:nvPr/>
        </p:nvPicPr>
        <p:blipFill rotWithShape="1">
          <a:blip r:embed="rId3">
            <a:alphaModFix/>
          </a:blip>
          <a:srcRect l="39355" t="22390" r="12194"/>
          <a:stretch/>
        </p:blipFill>
        <p:spPr>
          <a:xfrm>
            <a:off x="4922175" y="1254450"/>
            <a:ext cx="4070400" cy="4349100"/>
          </a:xfrm>
          <a:prstGeom prst="teardrop">
            <a:avLst>
              <a:gd name="adj" fmla="val 100000"/>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body" idx="4294967295"/>
          </p:nvPr>
        </p:nvSpPr>
        <p:spPr>
          <a:xfrm>
            <a:off x="311700" y="413350"/>
            <a:ext cx="8520600" cy="1492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3200" b="1">
                <a:solidFill>
                  <a:srgbClr val="2A1F74"/>
                </a:solidFill>
              </a:rPr>
              <a:t>Scenario 4: A substation was left unlocked and a cyber criminal has entered. </a:t>
            </a:r>
            <a:endParaRPr sz="3200">
              <a:solidFill>
                <a:srgbClr val="2A1F74"/>
              </a:solidFill>
            </a:endParaRPr>
          </a:p>
        </p:txBody>
      </p:sp>
      <p:pic>
        <p:nvPicPr>
          <p:cNvPr id="175" name="Google Shape;175;p32"/>
          <p:cNvPicPr preferRelativeResize="0"/>
          <p:nvPr/>
        </p:nvPicPr>
        <p:blipFill>
          <a:blip r:embed="rId3">
            <a:alphaModFix/>
          </a:blip>
          <a:stretch>
            <a:fillRect/>
          </a:stretch>
        </p:blipFill>
        <p:spPr>
          <a:xfrm>
            <a:off x="2714625" y="1988675"/>
            <a:ext cx="3714750" cy="4514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3"/>
          <p:cNvSpPr txBox="1">
            <a:spLocks noGrp="1"/>
          </p:cNvSpPr>
          <p:nvPr>
            <p:ph type="body" idx="4294967295"/>
          </p:nvPr>
        </p:nvSpPr>
        <p:spPr>
          <a:xfrm>
            <a:off x="311700" y="413350"/>
            <a:ext cx="85206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rgbClr val="2A1F74"/>
                </a:solidFill>
              </a:rPr>
              <a:t>Scenario 4: A substation was left unlocked and a cyber criminal has entered. </a:t>
            </a:r>
            <a:endParaRPr sz="3200" b="1">
              <a:solidFill>
                <a:srgbClr val="2A1F74"/>
              </a:solidFill>
            </a:endParaRPr>
          </a:p>
          <a:p>
            <a:pPr marL="0" lvl="0" indent="0" algn="l" rtl="0">
              <a:spcBef>
                <a:spcPts val="1600"/>
              </a:spcBef>
              <a:spcAft>
                <a:spcPts val="1600"/>
              </a:spcAft>
              <a:buNone/>
            </a:pPr>
            <a:r>
              <a:rPr lang="en" sz="3200">
                <a:solidFill>
                  <a:srgbClr val="2A1F74"/>
                </a:solidFill>
              </a:rPr>
              <a:t>What security measures would help stop the criminal from being able to plug in their laptop and access the whole network?</a:t>
            </a:r>
            <a:endParaRPr sz="3200">
              <a:solidFill>
                <a:srgbClr val="2A1F74"/>
              </a:solidFill>
            </a:endParaRPr>
          </a:p>
        </p:txBody>
      </p:sp>
      <p:sp>
        <p:nvSpPr>
          <p:cNvPr id="181" name="Google Shape;181;p33"/>
          <p:cNvSpPr txBox="1">
            <a:spLocks noGrp="1"/>
          </p:cNvSpPr>
          <p:nvPr>
            <p:ph type="body" idx="4294967295"/>
          </p:nvPr>
        </p:nvSpPr>
        <p:spPr>
          <a:xfrm>
            <a:off x="445325" y="365655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Hardware</a:t>
            </a:r>
            <a:br>
              <a:rPr lang="en" sz="2600" b="1">
                <a:solidFill>
                  <a:srgbClr val="2A1F74"/>
                </a:solidFill>
              </a:rPr>
            </a:br>
            <a:r>
              <a:rPr lang="en" sz="2600">
                <a:solidFill>
                  <a:srgbClr val="2A1F74"/>
                </a:solidFill>
              </a:rPr>
              <a:t>Network Segmentation</a:t>
            </a:r>
            <a:br>
              <a:rPr lang="en" sz="2600">
                <a:solidFill>
                  <a:srgbClr val="2A1F74"/>
                </a:solidFill>
              </a:rPr>
            </a:br>
            <a:r>
              <a:rPr lang="en" sz="2600">
                <a:solidFill>
                  <a:srgbClr val="2A1F74"/>
                </a:solidFill>
              </a:rPr>
              <a:t>Backups</a:t>
            </a:r>
            <a:br>
              <a:rPr lang="en" sz="2600">
                <a:solidFill>
                  <a:srgbClr val="2A1F74"/>
                </a:solidFill>
              </a:rPr>
            </a:br>
            <a:r>
              <a:rPr lang="en" sz="2600">
                <a:solidFill>
                  <a:srgbClr val="2A1F74"/>
                </a:solidFill>
              </a:rPr>
              <a:t>Keycard Access</a:t>
            </a:r>
            <a:br>
              <a:rPr lang="en" sz="2600">
                <a:solidFill>
                  <a:srgbClr val="2A1F74"/>
                </a:solidFill>
              </a:rPr>
            </a:br>
            <a:r>
              <a:rPr lang="en" sz="2600">
                <a:solidFill>
                  <a:srgbClr val="2A1F74"/>
                </a:solidFill>
              </a:rPr>
              <a:t>Port-locking</a:t>
            </a:r>
            <a:br>
              <a:rPr lang="en" sz="2600">
                <a:solidFill>
                  <a:srgbClr val="2A1F74"/>
                </a:solidFill>
              </a:rPr>
            </a:br>
            <a:r>
              <a:rPr lang="en" sz="2600">
                <a:solidFill>
                  <a:srgbClr val="2A1F74"/>
                </a:solidFill>
              </a:rPr>
              <a:t>Data encryption</a:t>
            </a:r>
            <a:endParaRPr sz="2600">
              <a:solidFill>
                <a:srgbClr val="2A1F74"/>
              </a:solidFill>
            </a:endParaRPr>
          </a:p>
        </p:txBody>
      </p:sp>
      <p:sp>
        <p:nvSpPr>
          <p:cNvPr id="182" name="Google Shape;182;p33"/>
          <p:cNvSpPr txBox="1">
            <a:spLocks noGrp="1"/>
          </p:cNvSpPr>
          <p:nvPr>
            <p:ph type="body" idx="4294967295"/>
          </p:nvPr>
        </p:nvSpPr>
        <p:spPr>
          <a:xfrm>
            <a:off x="4627975" y="3656550"/>
            <a:ext cx="3819900" cy="30156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2600" b="1">
                <a:solidFill>
                  <a:srgbClr val="2A1F74"/>
                </a:solidFill>
              </a:rPr>
              <a:t>Software</a:t>
            </a:r>
            <a:br>
              <a:rPr lang="en" sz="2600" b="1">
                <a:solidFill>
                  <a:srgbClr val="2A1F74"/>
                </a:solidFill>
              </a:rPr>
            </a:br>
            <a:r>
              <a:rPr lang="en" sz="2600">
                <a:solidFill>
                  <a:srgbClr val="2A1F74"/>
                </a:solidFill>
              </a:rPr>
              <a:t>Strong Passwords</a:t>
            </a:r>
            <a:br>
              <a:rPr lang="en" sz="2600">
                <a:solidFill>
                  <a:srgbClr val="2A1F74"/>
                </a:solidFill>
              </a:rPr>
            </a:br>
            <a:r>
              <a:rPr lang="en" sz="2600">
                <a:solidFill>
                  <a:srgbClr val="2A1F74"/>
                </a:solidFill>
              </a:rPr>
              <a:t>2 Factor Authentication</a:t>
            </a:r>
            <a:br>
              <a:rPr lang="en" sz="2600">
                <a:solidFill>
                  <a:srgbClr val="2A1F74"/>
                </a:solidFill>
              </a:rPr>
            </a:br>
            <a:r>
              <a:rPr lang="en" sz="2600">
                <a:solidFill>
                  <a:srgbClr val="2A1F74"/>
                </a:solidFill>
              </a:rPr>
              <a:t>Antimalware Software</a:t>
            </a:r>
            <a:br>
              <a:rPr lang="en" sz="2600">
                <a:solidFill>
                  <a:srgbClr val="2A1F74"/>
                </a:solidFill>
              </a:rPr>
            </a:br>
            <a:r>
              <a:rPr lang="en" sz="2600">
                <a:solidFill>
                  <a:srgbClr val="2A1F74"/>
                </a:solidFill>
              </a:rPr>
              <a:t>Device Encryption</a:t>
            </a:r>
            <a:br>
              <a:rPr lang="en" sz="2600">
                <a:solidFill>
                  <a:srgbClr val="2A1F74"/>
                </a:solidFill>
              </a:rPr>
            </a:br>
            <a:r>
              <a:rPr lang="en" sz="2600">
                <a:solidFill>
                  <a:srgbClr val="2A1F74"/>
                </a:solidFill>
              </a:rPr>
              <a:t>Firewalls</a:t>
            </a:r>
            <a:endParaRPr sz="2600">
              <a:solidFill>
                <a:srgbClr val="2A1F74"/>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4"/>
          <p:cNvPicPr preferRelativeResize="0"/>
          <p:nvPr/>
        </p:nvPicPr>
        <p:blipFill>
          <a:blip r:embed="rId3">
            <a:alphaModFix/>
          </a:blip>
          <a:stretch>
            <a:fillRect/>
          </a:stretch>
        </p:blipFill>
        <p:spPr>
          <a:xfrm>
            <a:off x="258125" y="248851"/>
            <a:ext cx="3918900" cy="4230100"/>
          </a:xfrm>
          <a:prstGeom prst="rect">
            <a:avLst/>
          </a:prstGeom>
          <a:noFill/>
          <a:ln>
            <a:noFill/>
          </a:ln>
        </p:spPr>
      </p:pic>
      <p:pic>
        <p:nvPicPr>
          <p:cNvPr id="188" name="Google Shape;188;p34"/>
          <p:cNvPicPr preferRelativeResize="0"/>
          <p:nvPr/>
        </p:nvPicPr>
        <p:blipFill>
          <a:blip r:embed="rId4">
            <a:alphaModFix/>
          </a:blip>
          <a:stretch>
            <a:fillRect/>
          </a:stretch>
        </p:blipFill>
        <p:spPr>
          <a:xfrm>
            <a:off x="4365825" y="2094475"/>
            <a:ext cx="4662174" cy="4662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6730"/>
        </a:solidFill>
        <a:effectLst/>
      </p:bgPr>
    </p:bg>
    <p:spTree>
      <p:nvGrpSpPr>
        <p:cNvPr id="1" name="Shape 192"/>
        <p:cNvGrpSpPr/>
        <p:nvPr/>
      </p:nvGrpSpPr>
      <p:grpSpPr>
        <a:xfrm>
          <a:off x="0" y="0"/>
          <a:ext cx="0" cy="0"/>
          <a:chOff x="0" y="0"/>
          <a:chExt cx="0" cy="0"/>
        </a:xfrm>
      </p:grpSpPr>
      <p:sp>
        <p:nvSpPr>
          <p:cNvPr id="193" name="Google Shape;193;p35"/>
          <p:cNvSpPr txBox="1">
            <a:spLocks noGrp="1"/>
          </p:cNvSpPr>
          <p:nvPr>
            <p:ph type="body" idx="4294967295"/>
          </p:nvPr>
        </p:nvSpPr>
        <p:spPr>
          <a:xfrm>
            <a:off x="311700" y="1536633"/>
            <a:ext cx="8520600" cy="45552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7200" b="1">
                <a:solidFill>
                  <a:schemeClr val="lt1"/>
                </a:solidFill>
              </a:rPr>
              <a:t>Q&amp;A</a:t>
            </a:r>
            <a:br>
              <a:rPr lang="en" sz="7200" b="1">
                <a:solidFill>
                  <a:schemeClr val="lt1"/>
                </a:solidFill>
              </a:rPr>
            </a:br>
            <a:r>
              <a:rPr lang="en" sz="7200">
                <a:solidFill>
                  <a:schemeClr val="lt1"/>
                </a:solidFill>
              </a:rPr>
              <a:t>Ask The Expert</a:t>
            </a:r>
            <a:endParaRPr sz="72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oppins"/>
                <a:ea typeface="Poppins"/>
                <a:cs typeface="Poppins"/>
                <a:sym typeface="Poppins"/>
              </a:rPr>
              <a:t>Next Steps</a:t>
            </a:r>
            <a:endParaRPr b="1">
              <a:latin typeface="Poppins"/>
              <a:ea typeface="Poppins"/>
              <a:cs typeface="Poppins"/>
              <a:sym typeface="Poppins"/>
            </a:endParaRPr>
          </a:p>
        </p:txBody>
      </p:sp>
      <p:sp>
        <p:nvSpPr>
          <p:cNvPr id="199" name="Google Shape;199;p36"/>
          <p:cNvSpPr txBox="1">
            <a:spLocks noGrp="1"/>
          </p:cNvSpPr>
          <p:nvPr>
            <p:ph type="body" idx="1"/>
          </p:nvPr>
        </p:nvSpPr>
        <p:spPr>
          <a:xfrm>
            <a:off x="311700" y="1536633"/>
            <a:ext cx="8520600" cy="455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u="sng">
                <a:solidFill>
                  <a:schemeClr val="hlink"/>
                </a:solidFill>
                <a:hlinkClick r:id="rId3"/>
              </a:rPr>
              <a:t>digitalworld.net/cyber-security-careers</a:t>
            </a:r>
            <a:endParaRPr sz="3500">
              <a:solidFill>
                <a:srgbClr val="2A1F74"/>
              </a:solidFill>
            </a:endParaRPr>
          </a:p>
          <a:p>
            <a:pPr marL="0" lvl="0" indent="0" algn="ctr" rtl="0">
              <a:spcBef>
                <a:spcPts val="1600"/>
              </a:spcBef>
              <a:spcAft>
                <a:spcPts val="1600"/>
              </a:spcAft>
              <a:buNone/>
            </a:pPr>
            <a:r>
              <a:rPr lang="en" sz="3500">
                <a:solidFill>
                  <a:srgbClr val="2A1F74"/>
                </a:solidFill>
              </a:rPr>
              <a:t>(add your own websites here)</a:t>
            </a:r>
            <a:endParaRPr sz="3800">
              <a:solidFill>
                <a:srgbClr val="2A1F7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4770975" y="-150"/>
            <a:ext cx="4372800" cy="6858000"/>
          </a:xfrm>
          <a:prstGeom prst="rect">
            <a:avLst/>
          </a:prstGeom>
          <a:solidFill>
            <a:srgbClr val="E567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txBox="1"/>
          <p:nvPr/>
        </p:nvSpPr>
        <p:spPr>
          <a:xfrm>
            <a:off x="366650" y="1255950"/>
            <a:ext cx="4070400" cy="43461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400">
                <a:latin typeface="Poppins"/>
                <a:ea typeface="Poppins"/>
                <a:cs typeface="Poppins"/>
                <a:sym typeface="Poppins"/>
              </a:rPr>
              <a:t>My name is:</a:t>
            </a:r>
            <a:endParaRPr sz="2400">
              <a:latin typeface="Poppins"/>
              <a:ea typeface="Poppins"/>
              <a:cs typeface="Poppins"/>
              <a:sym typeface="Poppins"/>
            </a:endParaRPr>
          </a:p>
          <a:p>
            <a:pPr marL="0" lvl="0" indent="0" algn="l" rtl="0">
              <a:lnSpc>
                <a:spcPct val="150000"/>
              </a:lnSpc>
              <a:spcBef>
                <a:spcPts val="0"/>
              </a:spcBef>
              <a:spcAft>
                <a:spcPts val="0"/>
              </a:spcAft>
              <a:buNone/>
            </a:pPr>
            <a:r>
              <a:rPr lang="en" sz="2400" b="1">
                <a:latin typeface="Poppins"/>
                <a:ea typeface="Poppins"/>
                <a:cs typeface="Poppins"/>
                <a:sym typeface="Poppins"/>
              </a:rPr>
              <a:t>Eleanor (Ellie) Dee	</a:t>
            </a:r>
            <a:endParaRPr sz="2400" b="1">
              <a:latin typeface="Poppins"/>
              <a:ea typeface="Poppins"/>
              <a:cs typeface="Poppins"/>
              <a:sym typeface="Poppins"/>
            </a:endParaRPr>
          </a:p>
          <a:p>
            <a:pPr marL="0" lvl="0" indent="0" algn="l" rtl="0">
              <a:lnSpc>
                <a:spcPct val="150000"/>
              </a:lnSpc>
              <a:spcBef>
                <a:spcPts val="0"/>
              </a:spcBef>
              <a:spcAft>
                <a:spcPts val="0"/>
              </a:spcAft>
              <a:buNone/>
            </a:pPr>
            <a:endParaRPr sz="2400" b="1">
              <a:latin typeface="Poppins"/>
              <a:ea typeface="Poppins"/>
              <a:cs typeface="Poppins"/>
              <a:sym typeface="Poppins"/>
            </a:endParaRPr>
          </a:p>
          <a:p>
            <a:pPr marL="0" lvl="0" indent="0" algn="l" rtl="0">
              <a:lnSpc>
                <a:spcPct val="150000"/>
              </a:lnSpc>
              <a:spcBef>
                <a:spcPts val="0"/>
              </a:spcBef>
              <a:spcAft>
                <a:spcPts val="0"/>
              </a:spcAft>
              <a:buNone/>
            </a:pPr>
            <a:r>
              <a:rPr lang="en" sz="2400">
                <a:latin typeface="Poppins"/>
                <a:ea typeface="Poppins"/>
                <a:cs typeface="Poppins"/>
                <a:sym typeface="Poppins"/>
              </a:rPr>
              <a:t>I am a:</a:t>
            </a:r>
            <a:endParaRPr sz="2400">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en" sz="2400" b="1">
                <a:solidFill>
                  <a:schemeClr val="dk1"/>
                </a:solidFill>
                <a:latin typeface="Poppins"/>
                <a:ea typeface="Poppins"/>
                <a:cs typeface="Poppins"/>
                <a:sym typeface="Poppins"/>
              </a:rPr>
              <a:t>Cyber Security Engineer</a:t>
            </a:r>
            <a:endParaRPr sz="2400" b="1">
              <a:latin typeface="Poppins"/>
              <a:ea typeface="Poppins"/>
              <a:cs typeface="Poppins"/>
              <a:sym typeface="Poppins"/>
            </a:endParaRPr>
          </a:p>
          <a:p>
            <a:pPr marL="0" lvl="0" indent="0" algn="l" rtl="0">
              <a:lnSpc>
                <a:spcPct val="150000"/>
              </a:lnSpc>
              <a:spcBef>
                <a:spcPts val="0"/>
              </a:spcBef>
              <a:spcAft>
                <a:spcPts val="0"/>
              </a:spcAft>
              <a:buNone/>
            </a:pPr>
            <a:endParaRPr sz="2400" b="1">
              <a:latin typeface="Poppins"/>
              <a:ea typeface="Poppins"/>
              <a:cs typeface="Poppins"/>
              <a:sym typeface="Poppins"/>
            </a:endParaRPr>
          </a:p>
          <a:p>
            <a:pPr marL="0" lvl="0" indent="0" algn="l" rtl="0">
              <a:lnSpc>
                <a:spcPct val="150000"/>
              </a:lnSpc>
              <a:spcBef>
                <a:spcPts val="0"/>
              </a:spcBef>
              <a:spcAft>
                <a:spcPts val="0"/>
              </a:spcAft>
              <a:buNone/>
            </a:pPr>
            <a:r>
              <a:rPr lang="en" sz="2400">
                <a:latin typeface="Poppins"/>
                <a:ea typeface="Poppins"/>
                <a:cs typeface="Poppins"/>
                <a:sym typeface="Poppins"/>
              </a:rPr>
              <a:t>I work at:</a:t>
            </a:r>
            <a:endParaRPr sz="2400">
              <a:latin typeface="Poppins"/>
              <a:ea typeface="Poppins"/>
              <a:cs typeface="Poppins"/>
              <a:sym typeface="Poppins"/>
            </a:endParaRPr>
          </a:p>
          <a:p>
            <a:pPr marL="0" lvl="0" indent="0" algn="l" rtl="0">
              <a:lnSpc>
                <a:spcPct val="150000"/>
              </a:lnSpc>
              <a:spcBef>
                <a:spcPts val="0"/>
              </a:spcBef>
              <a:spcAft>
                <a:spcPts val="0"/>
              </a:spcAft>
              <a:buNone/>
            </a:pPr>
            <a:r>
              <a:rPr lang="en" sz="2400" b="1">
                <a:solidFill>
                  <a:schemeClr val="dk1"/>
                </a:solidFill>
                <a:latin typeface="Poppins"/>
                <a:ea typeface="Poppins"/>
                <a:cs typeface="Poppins"/>
                <a:sym typeface="Poppins"/>
              </a:rPr>
              <a:t>Big Grid Industries</a:t>
            </a:r>
            <a:endParaRPr sz="2400" b="1">
              <a:solidFill>
                <a:schemeClr val="dk1"/>
              </a:solidFill>
              <a:latin typeface="Poppins"/>
              <a:ea typeface="Poppins"/>
              <a:cs typeface="Poppins"/>
              <a:sym typeface="Poppins"/>
            </a:endParaRPr>
          </a:p>
        </p:txBody>
      </p:sp>
      <p:pic>
        <p:nvPicPr>
          <p:cNvPr id="71" name="Google Shape;71;p15"/>
          <p:cNvPicPr preferRelativeResize="0"/>
          <p:nvPr/>
        </p:nvPicPr>
        <p:blipFill rotWithShape="1">
          <a:blip r:embed="rId3">
            <a:alphaModFix/>
          </a:blip>
          <a:srcRect l="39355" t="22390" r="12194"/>
          <a:stretch/>
        </p:blipFill>
        <p:spPr>
          <a:xfrm>
            <a:off x="4922175" y="1254450"/>
            <a:ext cx="4070400" cy="4349100"/>
          </a:xfrm>
          <a:prstGeom prst="teardrop">
            <a:avLst>
              <a:gd name="adj" fmla="val 100000"/>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Poppins"/>
                <a:ea typeface="Poppins"/>
                <a:cs typeface="Poppins"/>
                <a:sym typeface="Poppins"/>
              </a:rPr>
              <a:t>What do I do?</a:t>
            </a:r>
            <a:endParaRPr b="1">
              <a:solidFill>
                <a:schemeClr val="lt1"/>
              </a:solidFill>
              <a:latin typeface="Poppins"/>
              <a:ea typeface="Poppins"/>
              <a:cs typeface="Poppins"/>
              <a:sym typeface="Poppins"/>
            </a:endParaRPr>
          </a:p>
        </p:txBody>
      </p:sp>
      <p:sp>
        <p:nvSpPr>
          <p:cNvPr id="77" name="Google Shape;77;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solidFill>
                  <a:srgbClr val="2A1F74"/>
                </a:solidFill>
              </a:rPr>
              <a:t>I make sure that electricity is available 24/7 for homes and businesses. </a:t>
            </a:r>
            <a:endParaRPr sz="4000">
              <a:solidFill>
                <a:srgbClr val="2A1F74"/>
              </a:solidFill>
            </a:endParaRPr>
          </a:p>
          <a:p>
            <a:pPr marL="0" lvl="0" indent="0" algn="ctr" rtl="0">
              <a:spcBef>
                <a:spcPts val="1000"/>
              </a:spcBef>
              <a:spcAft>
                <a:spcPts val="1000"/>
              </a:spcAft>
              <a:buClr>
                <a:schemeClr val="dk1"/>
              </a:buClr>
              <a:buSzPts val="1100"/>
              <a:buFont typeface="Arial"/>
              <a:buNone/>
            </a:pPr>
            <a:r>
              <a:rPr lang="en" sz="4000">
                <a:solidFill>
                  <a:srgbClr val="2A1F74"/>
                </a:solidFill>
              </a:rPr>
              <a:t>I ensure the electricity network is protected against cyber attacks.</a:t>
            </a:r>
            <a:endParaRPr sz="4000">
              <a:solidFill>
                <a:srgbClr val="2A1F74"/>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Poppins"/>
                <a:ea typeface="Poppins"/>
                <a:cs typeface="Poppins"/>
                <a:sym typeface="Poppins"/>
              </a:rPr>
              <a:t>What is Data Security?</a:t>
            </a:r>
            <a:endParaRPr b="1">
              <a:solidFill>
                <a:schemeClr val="lt1"/>
              </a:solidFill>
              <a:latin typeface="Poppins"/>
              <a:ea typeface="Poppins"/>
              <a:cs typeface="Poppins"/>
              <a:sym typeface="Poppins"/>
            </a:endParaRPr>
          </a:p>
        </p:txBody>
      </p:sp>
      <p:sp>
        <p:nvSpPr>
          <p:cNvPr id="83" name="Google Shape;83;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4000">
                <a:solidFill>
                  <a:srgbClr val="2A1F74"/>
                </a:solidFill>
              </a:rPr>
              <a:t>“Data Security is a branch of </a:t>
            </a:r>
            <a:r>
              <a:rPr lang="en" sz="4000" b="1">
                <a:solidFill>
                  <a:srgbClr val="2A1F74"/>
                </a:solidFill>
              </a:rPr>
              <a:t>cyber security</a:t>
            </a:r>
            <a:r>
              <a:rPr lang="en" sz="4000">
                <a:solidFill>
                  <a:srgbClr val="2A1F74"/>
                </a:solidFill>
              </a:rPr>
              <a:t> about protecting information stored within computer systems from </a:t>
            </a:r>
            <a:r>
              <a:rPr lang="en" sz="4000" b="1">
                <a:solidFill>
                  <a:srgbClr val="2A1F74"/>
                </a:solidFill>
              </a:rPr>
              <a:t>cyber attacks</a:t>
            </a:r>
            <a:r>
              <a:rPr lang="en" sz="4000">
                <a:solidFill>
                  <a:srgbClr val="2A1F74"/>
                </a:solidFill>
              </a:rPr>
              <a:t> or </a:t>
            </a:r>
            <a:r>
              <a:rPr lang="en" sz="4000" b="1">
                <a:solidFill>
                  <a:srgbClr val="2A1F74"/>
                </a:solidFill>
              </a:rPr>
              <a:t>data breaches</a:t>
            </a:r>
            <a:r>
              <a:rPr lang="en" sz="4000">
                <a:solidFill>
                  <a:srgbClr val="2A1F74"/>
                </a:solidFill>
              </a:rPr>
              <a:t>.” </a:t>
            </a:r>
            <a:endParaRPr sz="4000">
              <a:solidFill>
                <a:srgbClr val="2A1F7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body" idx="4294967295"/>
          </p:nvPr>
        </p:nvSpPr>
        <p:spPr>
          <a:xfrm>
            <a:off x="311700" y="956225"/>
            <a:ext cx="8520600" cy="486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a:solidFill>
                  <a:srgbClr val="2A1F74"/>
                </a:solidFill>
              </a:rPr>
              <a:t>Confidentiality </a:t>
            </a:r>
            <a:r>
              <a:rPr lang="en" sz="4000">
                <a:solidFill>
                  <a:srgbClr val="2A1F74"/>
                </a:solidFill>
              </a:rPr>
              <a:t>- Only the right people can access the data</a:t>
            </a:r>
            <a:endParaRPr sz="4000">
              <a:solidFill>
                <a:srgbClr val="2A1F74"/>
              </a:solidFill>
            </a:endParaRPr>
          </a:p>
          <a:p>
            <a:pPr marL="0" lvl="0" indent="0" algn="l" rtl="0">
              <a:spcBef>
                <a:spcPts val="2500"/>
              </a:spcBef>
              <a:spcAft>
                <a:spcPts val="0"/>
              </a:spcAft>
              <a:buNone/>
            </a:pPr>
            <a:r>
              <a:rPr lang="en" sz="4000" b="1">
                <a:solidFill>
                  <a:srgbClr val="2A1F74"/>
                </a:solidFill>
              </a:rPr>
              <a:t>Integrity</a:t>
            </a:r>
            <a:r>
              <a:rPr lang="en" sz="4000">
                <a:solidFill>
                  <a:srgbClr val="2A1F74"/>
                </a:solidFill>
              </a:rPr>
              <a:t> - The data is trustworthy, nobody can changed it</a:t>
            </a:r>
            <a:endParaRPr sz="4000">
              <a:solidFill>
                <a:srgbClr val="2A1F74"/>
              </a:solidFill>
            </a:endParaRPr>
          </a:p>
          <a:p>
            <a:pPr marL="0" lvl="0" indent="0" algn="l" rtl="0">
              <a:spcBef>
                <a:spcPts val="2500"/>
              </a:spcBef>
              <a:spcAft>
                <a:spcPts val="2500"/>
              </a:spcAft>
              <a:buNone/>
            </a:pPr>
            <a:r>
              <a:rPr lang="en" sz="4000" b="1">
                <a:solidFill>
                  <a:srgbClr val="2A1F74"/>
                </a:solidFill>
              </a:rPr>
              <a:t>Availability</a:t>
            </a:r>
            <a:r>
              <a:rPr lang="en" sz="4000">
                <a:solidFill>
                  <a:srgbClr val="2A1F74"/>
                </a:solidFill>
              </a:rPr>
              <a:t> - The data can always be accessed by approved people</a:t>
            </a:r>
            <a:endParaRPr sz="4000">
              <a:solidFill>
                <a:srgbClr val="2A1F7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Poppins"/>
                <a:ea typeface="Poppins"/>
                <a:cs typeface="Poppins"/>
                <a:sym typeface="Poppins"/>
              </a:rPr>
              <a:t>What does Big Grid Industries do?</a:t>
            </a:r>
            <a:endParaRPr b="1">
              <a:solidFill>
                <a:schemeClr val="lt1"/>
              </a:solidFill>
              <a:latin typeface="Poppins"/>
              <a:ea typeface="Poppins"/>
              <a:cs typeface="Poppins"/>
              <a:sym typeface="Poppins"/>
            </a:endParaRPr>
          </a:p>
        </p:txBody>
      </p:sp>
      <p:sp>
        <p:nvSpPr>
          <p:cNvPr id="94" name="Google Shape;94;p19"/>
          <p:cNvSpPr txBox="1">
            <a:spLocks noGrp="1"/>
          </p:cNvSpPr>
          <p:nvPr>
            <p:ph type="body" idx="1"/>
          </p:nvPr>
        </p:nvSpPr>
        <p:spPr>
          <a:xfrm>
            <a:off x="311700" y="1973233"/>
            <a:ext cx="8520600" cy="455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rgbClr val="2A1F74"/>
                </a:solidFill>
              </a:rPr>
              <a:t>We own and operate the cables, substations, pylons, and other infrastructure that brings electricity to homes, offices, and industry in Scotland.</a:t>
            </a:r>
            <a:endParaRPr sz="3200">
              <a:solidFill>
                <a:srgbClr val="2A1F74"/>
              </a:solidFill>
            </a:endParaRPr>
          </a:p>
          <a:p>
            <a:pPr marL="0" lvl="0" indent="0" algn="ctr" rtl="0">
              <a:spcBef>
                <a:spcPts val="1600"/>
              </a:spcBef>
              <a:spcAft>
                <a:spcPts val="1600"/>
              </a:spcAft>
              <a:buNone/>
            </a:pPr>
            <a:r>
              <a:rPr lang="en" sz="3200">
                <a:solidFill>
                  <a:srgbClr val="2A1F74"/>
                </a:solidFill>
              </a:rPr>
              <a:t>It’s vital that electricity is always available. Imagine if an attacker could cause a blackout. We take cyber security really seriously.</a:t>
            </a:r>
            <a:endParaRPr sz="3200">
              <a:solidFill>
                <a:srgbClr val="2A1F7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lt1"/>
                </a:solidFill>
                <a:latin typeface="Roboto"/>
                <a:ea typeface="Roboto"/>
                <a:cs typeface="Roboto"/>
                <a:sym typeface="Roboto"/>
              </a:rPr>
              <a:t>What am I working on at the moment?</a:t>
            </a:r>
            <a:endParaRPr b="1">
              <a:solidFill>
                <a:schemeClr val="lt1"/>
              </a:solidFill>
              <a:latin typeface="Roboto"/>
              <a:ea typeface="Roboto"/>
              <a:cs typeface="Roboto"/>
              <a:sym typeface="Roboto"/>
            </a:endParaRPr>
          </a:p>
        </p:txBody>
      </p:sp>
      <p:sp>
        <p:nvSpPr>
          <p:cNvPr id="100" name="Google Shape;100;p20"/>
          <p:cNvSpPr txBox="1">
            <a:spLocks noGrp="1"/>
          </p:cNvSpPr>
          <p:nvPr>
            <p:ph type="body" idx="1"/>
          </p:nvPr>
        </p:nvSpPr>
        <p:spPr>
          <a:xfrm>
            <a:off x="311700" y="1536625"/>
            <a:ext cx="4884900" cy="4555200"/>
          </a:xfrm>
          <a:prstGeom prst="rect">
            <a:avLst/>
          </a:prstGeom>
        </p:spPr>
        <p:txBody>
          <a:bodyPr spcFirstLastPara="1" wrap="square" lIns="91425" tIns="91425" rIns="91425" bIns="91425" anchor="ctr" anchorCtr="0">
            <a:noAutofit/>
          </a:bodyPr>
          <a:lstStyle/>
          <a:p>
            <a:pPr marL="182880" marR="493776" lvl="0" indent="0" algn="l" rtl="0">
              <a:spcBef>
                <a:spcPts val="0"/>
              </a:spcBef>
              <a:spcAft>
                <a:spcPts val="0"/>
              </a:spcAft>
              <a:buNone/>
            </a:pPr>
            <a:r>
              <a:rPr lang="en" sz="2100">
                <a:solidFill>
                  <a:srgbClr val="2A1F74"/>
                </a:solidFill>
                <a:latin typeface="Roboto"/>
                <a:ea typeface="Roboto"/>
                <a:cs typeface="Roboto"/>
                <a:sym typeface="Roboto"/>
              </a:rPr>
              <a:t>I’m working with the </a:t>
            </a:r>
            <a:r>
              <a:rPr lang="en" sz="2100" b="1">
                <a:solidFill>
                  <a:srgbClr val="2A1F74"/>
                </a:solidFill>
                <a:latin typeface="Roboto"/>
                <a:ea typeface="Roboto"/>
                <a:cs typeface="Roboto"/>
                <a:sym typeface="Roboto"/>
              </a:rPr>
              <a:t>smart grids team</a:t>
            </a:r>
            <a:r>
              <a:rPr lang="en" sz="2100">
                <a:solidFill>
                  <a:srgbClr val="2A1F74"/>
                </a:solidFill>
                <a:latin typeface="Roboto"/>
                <a:ea typeface="Roboto"/>
                <a:cs typeface="Roboto"/>
                <a:sym typeface="Roboto"/>
              </a:rPr>
              <a:t> who are introducing a new control system. It will let the control room </a:t>
            </a:r>
            <a:r>
              <a:rPr lang="en" sz="2100" b="1">
                <a:solidFill>
                  <a:srgbClr val="2A1F74"/>
                </a:solidFill>
                <a:latin typeface="Roboto"/>
                <a:ea typeface="Roboto"/>
                <a:cs typeface="Roboto"/>
                <a:sym typeface="Roboto"/>
              </a:rPr>
              <a:t>remotely control</a:t>
            </a:r>
            <a:r>
              <a:rPr lang="en" sz="2100">
                <a:solidFill>
                  <a:srgbClr val="2A1F74"/>
                </a:solidFill>
                <a:latin typeface="Roboto"/>
                <a:ea typeface="Roboto"/>
                <a:cs typeface="Roboto"/>
                <a:sym typeface="Roboto"/>
              </a:rPr>
              <a:t> our substations. </a:t>
            </a:r>
            <a:endParaRPr sz="2100">
              <a:solidFill>
                <a:srgbClr val="2A1F74"/>
              </a:solidFill>
              <a:latin typeface="Roboto"/>
              <a:ea typeface="Roboto"/>
              <a:cs typeface="Roboto"/>
              <a:sym typeface="Roboto"/>
            </a:endParaRPr>
          </a:p>
          <a:p>
            <a:pPr marL="182880" marR="493776" lvl="0" indent="0" algn="l" rtl="0">
              <a:spcBef>
                <a:spcPts val="0"/>
              </a:spcBef>
              <a:spcAft>
                <a:spcPts val="0"/>
              </a:spcAft>
              <a:buNone/>
            </a:pPr>
            <a:endParaRPr sz="2100">
              <a:solidFill>
                <a:srgbClr val="2A1F74"/>
              </a:solidFill>
              <a:latin typeface="Roboto"/>
              <a:ea typeface="Roboto"/>
              <a:cs typeface="Roboto"/>
              <a:sym typeface="Roboto"/>
            </a:endParaRPr>
          </a:p>
          <a:p>
            <a:pPr marL="182880" marR="493776" lvl="0" indent="0" algn="l" rtl="0">
              <a:spcBef>
                <a:spcPts val="0"/>
              </a:spcBef>
              <a:spcAft>
                <a:spcPts val="0"/>
              </a:spcAft>
              <a:buClr>
                <a:schemeClr val="dk1"/>
              </a:buClr>
              <a:buSzPts val="1100"/>
              <a:buFont typeface="Arial"/>
              <a:buNone/>
            </a:pPr>
            <a:r>
              <a:rPr lang="en" sz="2100">
                <a:solidFill>
                  <a:srgbClr val="2A1F74"/>
                </a:solidFill>
                <a:latin typeface="Roboto"/>
                <a:ea typeface="Roboto"/>
                <a:cs typeface="Roboto"/>
                <a:sym typeface="Roboto"/>
              </a:rPr>
              <a:t>I am selecting the best </a:t>
            </a:r>
            <a:r>
              <a:rPr lang="en" sz="2100" b="1">
                <a:solidFill>
                  <a:srgbClr val="2A1F74"/>
                </a:solidFill>
                <a:latin typeface="Roboto"/>
                <a:ea typeface="Roboto"/>
                <a:cs typeface="Roboto"/>
                <a:sym typeface="Roboto"/>
              </a:rPr>
              <a:t>security measures</a:t>
            </a:r>
            <a:r>
              <a:rPr lang="en" sz="2100">
                <a:solidFill>
                  <a:srgbClr val="2A1F74"/>
                </a:solidFill>
                <a:latin typeface="Roboto"/>
                <a:ea typeface="Roboto"/>
                <a:cs typeface="Roboto"/>
                <a:sym typeface="Roboto"/>
              </a:rPr>
              <a:t> to ensure nobody else can use the control system to cause </a:t>
            </a:r>
            <a:r>
              <a:rPr lang="en" sz="2100" b="1">
                <a:solidFill>
                  <a:srgbClr val="2A1F74"/>
                </a:solidFill>
                <a:latin typeface="Roboto"/>
                <a:ea typeface="Roboto"/>
                <a:cs typeface="Roboto"/>
                <a:sym typeface="Roboto"/>
              </a:rPr>
              <a:t>damage</a:t>
            </a:r>
            <a:r>
              <a:rPr lang="en" sz="2100">
                <a:solidFill>
                  <a:srgbClr val="2A1F74"/>
                </a:solidFill>
                <a:latin typeface="Roboto"/>
                <a:ea typeface="Roboto"/>
                <a:cs typeface="Roboto"/>
                <a:sym typeface="Roboto"/>
              </a:rPr>
              <a:t> or </a:t>
            </a:r>
            <a:r>
              <a:rPr lang="en" sz="2100" b="1">
                <a:solidFill>
                  <a:srgbClr val="2A1F74"/>
                </a:solidFill>
                <a:latin typeface="Roboto"/>
                <a:ea typeface="Roboto"/>
                <a:cs typeface="Roboto"/>
                <a:sym typeface="Roboto"/>
              </a:rPr>
              <a:t>harm</a:t>
            </a:r>
            <a:r>
              <a:rPr lang="en" sz="2100">
                <a:solidFill>
                  <a:srgbClr val="2A1F74"/>
                </a:solidFill>
                <a:latin typeface="Roboto"/>
                <a:ea typeface="Roboto"/>
                <a:cs typeface="Roboto"/>
                <a:sym typeface="Roboto"/>
              </a:rPr>
              <a:t>.</a:t>
            </a:r>
            <a:endParaRPr sz="2100">
              <a:solidFill>
                <a:srgbClr val="2A1F74"/>
              </a:solidFill>
              <a:latin typeface="Roboto"/>
              <a:ea typeface="Roboto"/>
              <a:cs typeface="Roboto"/>
              <a:sym typeface="Roboto"/>
            </a:endParaRPr>
          </a:p>
        </p:txBody>
      </p:sp>
      <p:pic>
        <p:nvPicPr>
          <p:cNvPr id="101" name="Google Shape;101;p20"/>
          <p:cNvPicPr preferRelativeResize="0"/>
          <p:nvPr/>
        </p:nvPicPr>
        <p:blipFill rotWithShape="1">
          <a:blip r:embed="rId3">
            <a:alphaModFix/>
          </a:blip>
          <a:srcRect l="8921" r="40156"/>
          <a:stretch/>
        </p:blipFill>
        <p:spPr>
          <a:xfrm>
            <a:off x="5196600" y="1813500"/>
            <a:ext cx="3767922" cy="45551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3">
            <a:alphaModFix/>
          </a:blip>
          <a:srcRect t="18427"/>
          <a:stretch/>
        </p:blipFill>
        <p:spPr>
          <a:xfrm>
            <a:off x="1605452" y="509400"/>
            <a:ext cx="6033825" cy="4911250"/>
          </a:xfrm>
          <a:prstGeom prst="rect">
            <a:avLst/>
          </a:prstGeom>
          <a:noFill/>
          <a:ln>
            <a:noFill/>
          </a:ln>
        </p:spPr>
      </p:pic>
      <p:sp>
        <p:nvSpPr>
          <p:cNvPr id="107" name="Google Shape;107;p21"/>
          <p:cNvSpPr txBox="1"/>
          <p:nvPr/>
        </p:nvSpPr>
        <p:spPr>
          <a:xfrm>
            <a:off x="2650625" y="4463075"/>
            <a:ext cx="3943500" cy="10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100">
                <a:solidFill>
                  <a:srgbClr val="2A1F74"/>
                </a:solidFill>
                <a:latin typeface="Poppins Black"/>
                <a:ea typeface="Poppins Black"/>
                <a:cs typeface="Poppins Black"/>
                <a:sym typeface="Poppins Black"/>
              </a:rPr>
              <a:t>KEEPING THE LIGHTS ON</a:t>
            </a:r>
            <a:endParaRPr sz="3000">
              <a:solidFill>
                <a:srgbClr val="2A1F74"/>
              </a:solidFill>
              <a:latin typeface="Poppins Black"/>
              <a:ea typeface="Poppins Black"/>
              <a:cs typeface="Poppins Black"/>
              <a:sym typeface="Poppins Black"/>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28BBABD15AD941B1B5DB7EE38D8997" ma:contentTypeVersion="19" ma:contentTypeDescription="Create a new document." ma:contentTypeScope="" ma:versionID="ed09168ea966fe0f21598ce48ec2aa13">
  <xsd:schema xmlns:xsd="http://www.w3.org/2001/XMLSchema" xmlns:xs="http://www.w3.org/2001/XMLSchema" xmlns:p="http://schemas.microsoft.com/office/2006/metadata/properties" xmlns:ns1="http://schemas.microsoft.com/sharepoint/v3" xmlns:ns2="16772152-4698-48de-afad-25891fdd53a3" xmlns:ns3="184af400-6cf4-4be6-9056-547874e8c8ee" targetNamespace="http://schemas.microsoft.com/office/2006/metadata/properties" ma:root="true" ma:fieldsID="5a3004c12ab11919f20b8b931e67a146" ns1:_="" ns2:_="" ns3:_="">
    <xsd:import namespace="http://schemas.microsoft.com/sharepoint/v3"/>
    <xsd:import namespace="16772152-4698-48de-afad-25891fdd53a3"/>
    <xsd:import namespace="184af400-6cf4-4be6-9056-547874e8c8e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772152-4698-48de-afad-25891fdd53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6621819-13d1-4a2d-8762-4f615fabf6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84af400-6cf4-4be6-9056-547874e8c8ee" xsi:nil="true"/>
    <lcf76f155ced4ddcb4097134ff3c332f xmlns="16772152-4698-48de-afad-25891fdd53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8D9B07-5369-438A-8489-610DB20E32CB}"/>
</file>

<file path=customXml/itemProps2.xml><?xml version="1.0" encoding="utf-8"?>
<ds:datastoreItem xmlns:ds="http://schemas.openxmlformats.org/officeDocument/2006/customXml" ds:itemID="{A451D03B-8448-441C-AD35-F8769874C5EC}"/>
</file>

<file path=customXml/itemProps3.xml><?xml version="1.0" encoding="utf-8"?>
<ds:datastoreItem xmlns:ds="http://schemas.openxmlformats.org/officeDocument/2006/customXml" ds:itemID="{A152D325-BC10-4773-8858-985837A9B198}"/>
</file>

<file path=docProps/app.xml><?xml version="1.0" encoding="utf-8"?>
<Properties xmlns="http://schemas.openxmlformats.org/officeDocument/2006/extended-properties" xmlns:vt="http://schemas.openxmlformats.org/officeDocument/2006/docPropsVTypes">
  <TotalTime>0</TotalTime>
  <Words>1859</Words>
  <Application>Microsoft Office PowerPoint</Application>
  <PresentationFormat>On-screen Show (4:3)</PresentationFormat>
  <Paragraphs>182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Poppins</vt:lpstr>
      <vt:lpstr>Arial</vt:lpstr>
      <vt:lpstr>Roboto</vt:lpstr>
      <vt:lpstr>Poppins Black</vt:lpstr>
      <vt:lpstr>Simple Light</vt:lpstr>
      <vt:lpstr>PowerPoint Presentation</vt:lpstr>
      <vt:lpstr>PowerPoint Presentation</vt:lpstr>
      <vt:lpstr>PowerPoint Presentation</vt:lpstr>
      <vt:lpstr>What do I do?</vt:lpstr>
      <vt:lpstr>What is Data Security?</vt:lpstr>
      <vt:lpstr>PowerPoint Presentation</vt:lpstr>
      <vt:lpstr>What does Big Grid Industries do?</vt:lpstr>
      <vt:lpstr>What am I working on at the moment?</vt:lpstr>
      <vt:lpstr>PowerPoint Presentation</vt:lpstr>
      <vt:lpstr>Tabletop Exercise  “What would we do if ___ happened?”</vt:lpstr>
      <vt:lpstr>A Smart Grid</vt:lpstr>
      <vt:lpstr>What are we protecting?</vt:lpstr>
      <vt:lpstr>You’re representing the data security team.   Let’s walk through some scenarios.  Use your knowledge of data security to make recommendations that will keep our energy company and its data secure.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McCutcheon</dc:creator>
  <cp:lastModifiedBy>Debbie McCutcheon</cp:lastModifiedBy>
  <cp:revision>1</cp:revision>
  <dcterms:modified xsi:type="dcterms:W3CDTF">2023-02-17T13:01:56Z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0x010100D928BBABD15AD941B1B5DB7EE38D8997</vt:lpwstr>
  </property>
</Properties>
</file>